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7" r:id="rId1"/>
  </p:sldMasterIdLst>
  <p:notesMasterIdLst>
    <p:notesMasterId r:id="rId30"/>
  </p:notesMasterIdLst>
  <p:handoutMasterIdLst>
    <p:handoutMasterId r:id="rId31"/>
  </p:handoutMasterIdLst>
  <p:sldIdLst>
    <p:sldId id="905" r:id="rId2"/>
    <p:sldId id="842" r:id="rId3"/>
    <p:sldId id="962" r:id="rId4"/>
    <p:sldId id="963" r:id="rId5"/>
    <p:sldId id="964" r:id="rId6"/>
    <p:sldId id="910" r:id="rId7"/>
    <p:sldId id="959" r:id="rId8"/>
    <p:sldId id="938" r:id="rId9"/>
    <p:sldId id="941" r:id="rId10"/>
    <p:sldId id="960" r:id="rId11"/>
    <p:sldId id="961" r:id="rId12"/>
    <p:sldId id="943" r:id="rId13"/>
    <p:sldId id="965" r:id="rId14"/>
    <p:sldId id="945" r:id="rId15"/>
    <p:sldId id="946" r:id="rId16"/>
    <p:sldId id="947" r:id="rId17"/>
    <p:sldId id="948" r:id="rId18"/>
    <p:sldId id="949" r:id="rId19"/>
    <p:sldId id="950" r:id="rId20"/>
    <p:sldId id="951" r:id="rId21"/>
    <p:sldId id="952" r:id="rId22"/>
    <p:sldId id="953" r:id="rId23"/>
    <p:sldId id="954" r:id="rId24"/>
    <p:sldId id="955" r:id="rId25"/>
    <p:sldId id="956" r:id="rId26"/>
    <p:sldId id="957" r:id="rId27"/>
    <p:sldId id="958" r:id="rId28"/>
    <p:sldId id="904" r:id="rId2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Srivastava" initials="" lastIdx="1" clrIdx="0"/>
  <p:cmAuthor id="7" name="Noonan, Jenny" initials="NJ" lastIdx="3" clrIdx="7">
    <p:extLst>
      <p:ext uri="{19B8F6BF-5375-455C-9EA6-DF929625EA0E}">
        <p15:presenceInfo xmlns:p15="http://schemas.microsoft.com/office/powerpoint/2012/main" userId="S-1-5-21-1339303556-449845944-1601390327-164822" providerId="AD"/>
      </p:ext>
    </p:extLst>
  </p:cmAuthor>
  <p:cmAuthor id="1" name="Jeb Stenhouse" initials="" lastIdx="4" clrIdx="1"/>
  <p:cmAuthor id="2" name="Alienware" initials="" lastIdx="5" clrIdx="2"/>
  <p:cmAuthor id="3" name="CFELLNER" initials="CF" lastIdx="13" clrIdx="3"/>
  <p:cmAuthor id="4" name="Lisa Conner" initials="LC" lastIdx="3" clrIdx="4"/>
  <p:cmAuthor id="5" name="U.S. EPA User or Contractor" initials="UEUoC" lastIdx="1" clrIdx="5"/>
  <p:cmAuthor id="6" name="Conner, Lisa" initials="CL" lastIdx="1" clrIdx="6">
    <p:extLst>
      <p:ext uri="{19B8F6BF-5375-455C-9EA6-DF929625EA0E}">
        <p15:presenceInfo xmlns:p15="http://schemas.microsoft.com/office/powerpoint/2012/main" userId="S-1-5-21-1339303556-449845944-1601390327-163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6504" autoAdjust="0"/>
  </p:normalViewPr>
  <p:slideViewPr>
    <p:cSldViewPr>
      <p:cViewPr varScale="1">
        <p:scale>
          <a:sx n="69" d="100"/>
          <a:sy n="69" d="100"/>
        </p:scale>
        <p:origin x="9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584" y="43"/>
      </p:cViewPr>
      <p:guideLst>
        <p:guide orient="horz" pos="2932"/>
        <p:guide pos="216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isley\Desktop\111d\residential%20retail%20price%20calculation%20using%20elasticity%20140530%20v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Residential Electricity</a:t>
            </a:r>
            <a:r>
              <a:rPr lang="en-US" baseline="0" dirty="0"/>
              <a:t> </a:t>
            </a:r>
            <a:r>
              <a:rPr lang="en-US" dirty="0"/>
              <a:t>Bills (2011$)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41354762161579E-2"/>
          <c:y val="0.20710967167979694"/>
          <c:w val="0.87851220652212991"/>
          <c:h val="0.7348740056912316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'Historic Data+Forecast'!$R$1</c:f>
              <c:strCache>
                <c:ptCount val="1"/>
                <c:pt idx="0">
                  <c:v>Historical - Converted to 2011$ 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'Historic Data+Forecast'!$A$2:$A$27</c:f>
              <c:numCache>
                <c:formatCode>General</c:formatCode>
                <c:ptCount val="26"/>
                <c:pt idx="0">
                  <c:v>2030</c:v>
                </c:pt>
                <c:pt idx="1">
                  <c:v>2025</c:v>
                </c:pt>
                <c:pt idx="2">
                  <c:v>2020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</c:numCache>
            </c:numRef>
          </c:xVal>
          <c:yVal>
            <c:numRef>
              <c:f>'Historic Data+Forecast'!$R$2:$R$27</c:f>
              <c:numCache>
                <c:formatCode>General</c:formatCode>
                <c:ptCount val="26"/>
                <c:pt idx="0" formatCode="&quot;$&quot;#,##0.00">
                  <c:v>0</c:v>
                </c:pt>
                <c:pt idx="3" formatCode="&quot;$&quot;#,##0.00">
                  <c:v>105.2663281257758</c:v>
                </c:pt>
                <c:pt idx="4" formatCode="&quot;$&quot;#,##0.00">
                  <c:v>109.63515981412684</c:v>
                </c:pt>
                <c:pt idx="5" formatCode="&quot;$&quot;#,##0.00">
                  <c:v>112.56476258548928</c:v>
                </c:pt>
                <c:pt idx="6" formatCode="&quot;$&quot;#,##0.00">
                  <c:v>107.86862174236187</c:v>
                </c:pt>
                <c:pt idx="7" formatCode="&quot;$&quot;#,##0.00">
                  <c:v>107.78113279765435</c:v>
                </c:pt>
                <c:pt idx="8" formatCode="&quot;$&quot;#,##0.00">
                  <c:v>105.7692400280591</c:v>
                </c:pt>
                <c:pt idx="9" formatCode="&quot;$&quot;#,##0.00">
                  <c:v>104.11403414445205</c:v>
                </c:pt>
                <c:pt idx="10" formatCode="&quot;$&quot;#,##0.00">
                  <c:v>99.396748271737209</c:v>
                </c:pt>
                <c:pt idx="11" formatCode="&quot;$&quot;#,##0.00">
                  <c:v>96.258097870091646</c:v>
                </c:pt>
                <c:pt idx="12" formatCode="&quot;$&quot;#,##0.00">
                  <c:v>95.583264459393376</c:v>
                </c:pt>
                <c:pt idx="13" formatCode="&quot;$&quot;#,##0.00">
                  <c:v>94.568330491077504</c:v>
                </c:pt>
                <c:pt idx="14" formatCode="&quot;$&quot;#,##0.00">
                  <c:v>94.018746226614184</c:v>
                </c:pt>
                <c:pt idx="15" formatCode="&quot;$&quot;#,##0.00">
                  <c:v>92.235994655163807</c:v>
                </c:pt>
                <c:pt idx="16" formatCode="&quot;$&quot;#,##0.00">
                  <c:v>91.263509360551268</c:v>
                </c:pt>
                <c:pt idx="17" formatCode="&quot;$&quot;#,##0.00">
                  <c:v>93.333610031681189</c:v>
                </c:pt>
                <c:pt idx="18" formatCode="&quot;$&quot;#,##0.00">
                  <c:v>93.313294853394808</c:v>
                </c:pt>
                <c:pt idx="19" formatCode="&quot;$&quot;#,##0.00">
                  <c:v>96.218910521401</c:v>
                </c:pt>
                <c:pt idx="20" formatCode="&quot;$&quot;#,##0.00">
                  <c:v>96.153069975574908</c:v>
                </c:pt>
                <c:pt idx="21" formatCode="&quot;$&quot;#,##0.00">
                  <c:v>96.207892727879738</c:v>
                </c:pt>
                <c:pt idx="22" formatCode="&quot;$&quot;#,##0.00">
                  <c:v>97.611660490581215</c:v>
                </c:pt>
                <c:pt idx="23" formatCode="&quot;$&quot;#,##0.00">
                  <c:v>94.01516615036563</c:v>
                </c:pt>
                <c:pt idx="24" formatCode="&quot;$&quot;#,##0.00">
                  <c:v>97.202583714865057</c:v>
                </c:pt>
                <c:pt idx="25" formatCode="&quot;$&quot;#,##0.00">
                  <c:v>95.904582630374321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'Historic Data+Forecast'!$T$1</c:f>
              <c:strCache>
                <c:ptCount val="1"/>
                <c:pt idx="0">
                  <c:v>Base Case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'Historic Data+Forecast'!$S$2:$S$5</c:f>
              <c:numCache>
                <c:formatCode>General</c:formatCode>
                <c:ptCount val="4"/>
                <c:pt idx="0">
                  <c:v>2030</c:v>
                </c:pt>
                <c:pt idx="1">
                  <c:v>2025</c:v>
                </c:pt>
                <c:pt idx="2">
                  <c:v>2020</c:v>
                </c:pt>
                <c:pt idx="3">
                  <c:v>2012</c:v>
                </c:pt>
              </c:numCache>
            </c:numRef>
          </c:xVal>
          <c:yVal>
            <c:numRef>
              <c:f>'Historic Data+Forecast'!$T$2:$T$5</c:f>
              <c:numCache>
                <c:formatCode>"$"#,##0.00</c:formatCode>
                <c:ptCount val="4"/>
                <c:pt idx="0">
                  <c:v>109.24711335488686</c:v>
                </c:pt>
                <c:pt idx="1">
                  <c:v>106.61149754081546</c:v>
                </c:pt>
                <c:pt idx="2">
                  <c:v>105.79246179588039</c:v>
                </c:pt>
                <c:pt idx="3">
                  <c:v>105.2663281257758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'Historic Data+Forecast'!$V$1</c:f>
              <c:strCache>
                <c:ptCount val="1"/>
                <c:pt idx="0">
                  <c:v>Clean Power Plan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'Historic Data+Forecast'!$U$2:$U$5</c:f>
              <c:numCache>
                <c:formatCode>General</c:formatCode>
                <c:ptCount val="4"/>
                <c:pt idx="0">
                  <c:v>2030</c:v>
                </c:pt>
                <c:pt idx="1">
                  <c:v>2025</c:v>
                </c:pt>
                <c:pt idx="2">
                  <c:v>2020</c:v>
                </c:pt>
                <c:pt idx="3">
                  <c:v>2012</c:v>
                </c:pt>
              </c:numCache>
            </c:numRef>
          </c:xVal>
          <c:yVal>
            <c:numRef>
              <c:f>'Historic Data+Forecast'!$V$2:$V$5</c:f>
              <c:numCache>
                <c:formatCode>"$"#,##0.00</c:formatCode>
                <c:ptCount val="4"/>
                <c:pt idx="0">
                  <c:v>100.25676290894491</c:v>
                </c:pt>
                <c:pt idx="1">
                  <c:v>101.42463052132049</c:v>
                </c:pt>
                <c:pt idx="2">
                  <c:v>108.01828351184012</c:v>
                </c:pt>
                <c:pt idx="3">
                  <c:v>105.2663281257758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325184"/>
        <c:axId val="344326752"/>
      </c:scatterChart>
      <c:valAx>
        <c:axId val="344325184"/>
        <c:scaling>
          <c:orientation val="minMax"/>
          <c:max val="2030"/>
          <c:min val="199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26752"/>
        <c:crosses val="autoZero"/>
        <c:crossBetween val="midCat"/>
      </c:valAx>
      <c:valAx>
        <c:axId val="3443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25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E-2"/>
          <c:y val="0.15426730989612228"/>
          <c:w val="0.84283625730994161"/>
          <c:h val="0.703827030424013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 Mix - 2030 Option 1 Regional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7251456232444629"/>
                  <c:y val="8.5572167333086285E-2"/>
                </c:manualLayout>
              </c:layout>
              <c:tx>
                <c:rich>
                  <a:bodyPr/>
                  <a:lstStyle/>
                  <a:p>
                    <a:fld id="{C9EE584B-7B30-4819-B169-16989FEBF2E9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C85692A-4CD1-418E-B3FC-9B25D089B6ED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76608187134502"/>
                      <c:h val="0.17957746478873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143021595984714"/>
                  <c:y val="-0.28523474178403757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Natural Gas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32%</a:t>
                    </a:r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00140442970944"/>
                      <c:h val="0.26492957746478873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F5969C1-BF00-48C6-AEA6-23168CEFC93F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A71465D-3EAD-4E07-AC86-045F7306D973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Coal</c:v>
                </c:pt>
                <c:pt idx="1">
                  <c:v>NGCC</c:v>
                </c:pt>
                <c:pt idx="2">
                  <c:v>Other Fuel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1249</c:v>
                </c:pt>
                <c:pt idx="1">
                  <c:v>1314</c:v>
                </c:pt>
                <c:pt idx="2">
                  <c:v>1491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C300B-CD28-4949-AF40-E0BDB1B3923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25FC6CDA-E9E7-4D74-B2D0-9E970BAD3CDD}">
      <dgm:prSet custT="1"/>
      <dgm:spPr>
        <a:ln w="9525">
          <a:solidFill>
            <a:srgbClr val="0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Arial" pitchFamily="34" charset="0"/>
            </a:rPr>
            <a:t>CAA</a:t>
          </a:r>
        </a:p>
      </dgm:t>
    </dgm:pt>
    <dgm:pt modelId="{B4F4FADC-4060-46C7-8823-2D9D69B1B692}" type="parTrans" cxnId="{5340C2E4-B994-459E-82E0-FE38C44B59F6}">
      <dgm:prSet/>
      <dgm:spPr/>
      <dgm:t>
        <a:bodyPr/>
        <a:lstStyle/>
        <a:p>
          <a:endParaRPr lang="en-US"/>
        </a:p>
      </dgm:t>
    </dgm:pt>
    <dgm:pt modelId="{4A7C26BD-AC37-4980-8522-816E375EEEDF}" type="sibTrans" cxnId="{5340C2E4-B994-459E-82E0-FE38C44B59F6}">
      <dgm:prSet/>
      <dgm:spPr/>
      <dgm:t>
        <a:bodyPr/>
        <a:lstStyle/>
        <a:p>
          <a:endParaRPr lang="en-US"/>
        </a:p>
      </dgm:t>
    </dgm:pt>
    <dgm:pt modelId="{981E2477-D8A7-4A5C-9BDF-AEDE14EC4CC5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Six Common Pollutants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(Criteria or NAAQS Pollutants)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O</a:t>
          </a:r>
          <a:r>
            <a:rPr kumimoji="0" lang="en-US" sz="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3</a:t>
          </a:r>
          <a:r>
            <a: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PM, CO, SO</a:t>
          </a:r>
          <a:r>
            <a:rPr kumimoji="0" lang="en-US" sz="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NO</a:t>
          </a:r>
          <a:r>
            <a:rPr kumimoji="0" lang="en-US" sz="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Pb</a:t>
          </a:r>
        </a:p>
      </dgm:t>
    </dgm:pt>
    <dgm:pt modelId="{4DDFDD7F-AB56-4CC4-B2C8-41475946A9F5}" type="parTrans" cxnId="{03771B7E-5162-4E4D-88DE-51A24E7051A9}">
      <dgm:prSet/>
      <dgm:spPr/>
      <dgm:t>
        <a:bodyPr/>
        <a:lstStyle/>
        <a:p>
          <a:endParaRPr lang="en-US" dirty="0"/>
        </a:p>
      </dgm:t>
    </dgm:pt>
    <dgm:pt modelId="{2C26D8D9-A79B-4FF6-9444-1FB752B9EE5F}" type="sibTrans" cxnId="{03771B7E-5162-4E4D-88DE-51A24E7051A9}">
      <dgm:prSet/>
      <dgm:spPr/>
      <dgm:t>
        <a:bodyPr/>
        <a:lstStyle/>
        <a:p>
          <a:endParaRPr lang="en-US"/>
        </a:p>
      </dgm:t>
    </dgm:pt>
    <dgm:pt modelId="{F6947FF0-8736-4176-95D1-5F51EDAA1FA5}">
      <dgm:prSet/>
      <dgm:spPr>
        <a:solidFill>
          <a:srgbClr val="993300"/>
        </a:solidFill>
        <a:ln w="9525">
          <a:solidFill>
            <a:srgbClr val="0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Hazardous Air Pollutants from Industry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188 Chemicals and Compounds</a:t>
          </a:r>
        </a:p>
      </dgm:t>
    </dgm:pt>
    <dgm:pt modelId="{4FB87EBA-2D09-4474-A96D-90E68D42D9CC}" type="parTrans" cxnId="{594E5043-4799-4685-ABDB-1771A0E41465}">
      <dgm:prSet/>
      <dgm:spPr/>
      <dgm:t>
        <a:bodyPr/>
        <a:lstStyle/>
        <a:p>
          <a:endParaRPr lang="en-US" dirty="0"/>
        </a:p>
      </dgm:t>
    </dgm:pt>
    <dgm:pt modelId="{EC6257F0-8B85-4FB0-B69A-39797752534E}" type="sibTrans" cxnId="{594E5043-4799-4685-ABDB-1771A0E41465}">
      <dgm:prSet/>
      <dgm:spPr/>
      <dgm:t>
        <a:bodyPr/>
        <a:lstStyle/>
        <a:p>
          <a:endParaRPr lang="en-US"/>
        </a:p>
      </dgm:t>
    </dgm:pt>
    <dgm:pt modelId="{A985AA8B-07DC-4E8C-8F92-325F27F41138}">
      <dgm:prSet custT="1"/>
      <dgm:spPr>
        <a:ln w="9525">
          <a:solidFill>
            <a:srgbClr val="0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Greenhouse Gases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</a:t>
          </a:r>
          <a:r>
            <a:rPr kumimoji="0" lang="en-US" sz="9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CH</a:t>
          </a:r>
          <a:r>
            <a:rPr kumimoji="0" lang="en-US" sz="9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4</a:t>
          </a: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N</a:t>
          </a:r>
          <a:r>
            <a:rPr kumimoji="0" lang="en-US" sz="9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O, Fluorinated Gases</a:t>
          </a:r>
        </a:p>
      </dgm:t>
    </dgm:pt>
    <dgm:pt modelId="{C4C34423-1773-4550-A8DA-982F34018657}" type="parTrans" cxnId="{6DDED67F-0A74-4593-B4C0-BD3EDE16C5D4}">
      <dgm:prSet/>
      <dgm:spPr/>
      <dgm:t>
        <a:bodyPr/>
        <a:lstStyle/>
        <a:p>
          <a:endParaRPr lang="en-US" dirty="0"/>
        </a:p>
      </dgm:t>
    </dgm:pt>
    <dgm:pt modelId="{D590F9BE-2556-4BC7-805D-074C230208F0}" type="sibTrans" cxnId="{6DDED67F-0A74-4593-B4C0-BD3EDE16C5D4}">
      <dgm:prSet/>
      <dgm:spPr/>
      <dgm:t>
        <a:bodyPr/>
        <a:lstStyle/>
        <a:p>
          <a:endParaRPr lang="en-US"/>
        </a:p>
      </dgm:t>
    </dgm:pt>
    <dgm:pt modelId="{D014B50E-B5A1-4263-A899-BDE8B11449AC}">
      <dgm:prSet custT="1"/>
      <dgm:spPr>
        <a:solidFill>
          <a:srgbClr val="92D050"/>
        </a:solidFill>
        <a:ln w="9525">
          <a:solidFill>
            <a:srgbClr val="0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Emissions from Cars, Trucks, and Nonroad Equipment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8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Diesel Exhaust, Toxic Pollutants, Greenhouse Gases</a:t>
          </a:r>
        </a:p>
      </dgm:t>
    </dgm:pt>
    <dgm:pt modelId="{36232291-4424-497D-9600-F5A83922BE9F}" type="parTrans" cxnId="{E152CA64-D9C2-466D-B17F-89F2DEEAA47F}">
      <dgm:prSet/>
      <dgm:spPr/>
      <dgm:t>
        <a:bodyPr/>
        <a:lstStyle/>
        <a:p>
          <a:endParaRPr lang="en-US" dirty="0"/>
        </a:p>
      </dgm:t>
    </dgm:pt>
    <dgm:pt modelId="{89DD9678-DE5F-4767-8CD5-408134B75354}" type="sibTrans" cxnId="{E152CA64-D9C2-466D-B17F-89F2DEEAA47F}">
      <dgm:prSet/>
      <dgm:spPr/>
      <dgm:t>
        <a:bodyPr/>
        <a:lstStyle/>
        <a:p>
          <a:endParaRPr lang="en-US"/>
        </a:p>
      </dgm:t>
    </dgm:pt>
    <dgm:pt modelId="{9AF8B6CC-3240-40E5-A3BC-CB787B8F92A8}">
      <dgm:prSet custT="1"/>
      <dgm:spPr>
        <a:solidFill>
          <a:srgbClr val="990099"/>
        </a:solidFill>
        <a:ln w="9525">
          <a:solidFill>
            <a:srgbClr val="0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Stratospheric O</a:t>
          </a:r>
          <a:r>
            <a:rPr kumimoji="0" lang="en-US" sz="10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3</a:t>
          </a:r>
          <a:r>
            <a: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 Depleting Chemicals</a:t>
          </a:r>
        </a:p>
      </dgm:t>
    </dgm:pt>
    <dgm:pt modelId="{904FD093-F479-4CFC-82A4-7027498727C5}" type="parTrans" cxnId="{D07C7032-92E6-48B9-8517-D085B075FA72}">
      <dgm:prSet/>
      <dgm:spPr/>
      <dgm:t>
        <a:bodyPr/>
        <a:lstStyle/>
        <a:p>
          <a:endParaRPr lang="en-US" dirty="0"/>
        </a:p>
      </dgm:t>
    </dgm:pt>
    <dgm:pt modelId="{963FE919-6916-451A-BC6B-037A0BEB246A}" type="sibTrans" cxnId="{D07C7032-92E6-48B9-8517-D085B075FA72}">
      <dgm:prSet/>
      <dgm:spPr/>
      <dgm:t>
        <a:bodyPr/>
        <a:lstStyle/>
        <a:p>
          <a:endParaRPr lang="en-US"/>
        </a:p>
      </dgm:t>
    </dgm:pt>
    <dgm:pt modelId="{41886540-ED18-466B-962B-20DC120BBCB4}">
      <dgm:prSet custT="1"/>
      <dgm:spPr>
        <a:solidFill>
          <a:srgbClr val="FFFF99"/>
        </a:solidFill>
        <a:ln w="9525">
          <a:solidFill>
            <a:srgbClr val="00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Indoor Air Pollutants*</a:t>
          </a:r>
        </a:p>
      </dgm:t>
    </dgm:pt>
    <dgm:pt modelId="{2FD7BB66-CAA9-4E9F-A204-ACF7A237DFFC}" type="parTrans" cxnId="{10887788-EA84-44A9-BDD5-5D4567F52E20}">
      <dgm:prSet/>
      <dgm:spPr>
        <a:ln>
          <a:prstDash val="sysDash"/>
        </a:ln>
      </dgm:spPr>
      <dgm:t>
        <a:bodyPr/>
        <a:lstStyle/>
        <a:p>
          <a:endParaRPr lang="en-US" dirty="0"/>
        </a:p>
      </dgm:t>
    </dgm:pt>
    <dgm:pt modelId="{D47C6478-7E8D-4F7E-B076-F2D40E9B079D}" type="sibTrans" cxnId="{10887788-EA84-44A9-BDD5-5D4567F52E20}">
      <dgm:prSet/>
      <dgm:spPr/>
      <dgm:t>
        <a:bodyPr/>
        <a:lstStyle/>
        <a:p>
          <a:endParaRPr lang="en-US"/>
        </a:p>
      </dgm:t>
    </dgm:pt>
    <dgm:pt modelId="{FFDC2550-F867-4F9B-BE77-E58952029A49}" type="pres">
      <dgm:prSet presAssocID="{835C300B-CD28-4949-AF40-E0BDB1B392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136C55-BCBF-4CA7-8852-B3D93CC1BFB6}" type="pres">
      <dgm:prSet presAssocID="{25FC6CDA-E9E7-4D74-B2D0-9E970BAD3CDD}" presName="centerShape" presStyleLbl="node0" presStyleIdx="0" presStyleCnt="1"/>
      <dgm:spPr/>
      <dgm:t>
        <a:bodyPr/>
        <a:lstStyle/>
        <a:p>
          <a:endParaRPr lang="en-US"/>
        </a:p>
      </dgm:t>
    </dgm:pt>
    <dgm:pt modelId="{F6A4FB81-8A24-47A7-8605-AF2B545B083D}" type="pres">
      <dgm:prSet presAssocID="{4DDFDD7F-AB56-4CC4-B2C8-41475946A9F5}" presName="Name9" presStyleLbl="parChTrans1D2" presStyleIdx="0" presStyleCnt="6"/>
      <dgm:spPr/>
      <dgm:t>
        <a:bodyPr/>
        <a:lstStyle/>
        <a:p>
          <a:endParaRPr lang="en-US"/>
        </a:p>
      </dgm:t>
    </dgm:pt>
    <dgm:pt modelId="{BA9A230E-6704-4D7B-BBA2-D9ED480F197E}" type="pres">
      <dgm:prSet presAssocID="{4DDFDD7F-AB56-4CC4-B2C8-41475946A9F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B0F9C3B-BBCE-4D45-A561-3F5C1B03737E}" type="pres">
      <dgm:prSet presAssocID="{981E2477-D8A7-4A5C-9BDF-AEDE14EC4C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E6EA7-E31B-4AC1-9D94-5FE370638DFE}" type="pres">
      <dgm:prSet presAssocID="{4FB87EBA-2D09-4474-A96D-90E68D42D9CC}" presName="Name9" presStyleLbl="parChTrans1D2" presStyleIdx="1" presStyleCnt="6"/>
      <dgm:spPr/>
      <dgm:t>
        <a:bodyPr/>
        <a:lstStyle/>
        <a:p>
          <a:endParaRPr lang="en-US"/>
        </a:p>
      </dgm:t>
    </dgm:pt>
    <dgm:pt modelId="{7B4CA4E5-B101-48B0-A043-6CAB60D0799F}" type="pres">
      <dgm:prSet presAssocID="{4FB87EBA-2D09-4474-A96D-90E68D42D9C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11E7F8E-82E1-4CF4-B99F-72C26EC7FDBA}" type="pres">
      <dgm:prSet presAssocID="{F6947FF0-8736-4176-95D1-5F51EDAA1F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36875-69B2-4439-9C3E-4634FE3011B5}" type="pres">
      <dgm:prSet presAssocID="{C4C34423-1773-4550-A8DA-982F34018657}" presName="Name9" presStyleLbl="parChTrans1D2" presStyleIdx="2" presStyleCnt="6"/>
      <dgm:spPr/>
      <dgm:t>
        <a:bodyPr/>
        <a:lstStyle/>
        <a:p>
          <a:endParaRPr lang="en-US"/>
        </a:p>
      </dgm:t>
    </dgm:pt>
    <dgm:pt modelId="{ED021F39-8DC8-4590-9215-CACB89CA90F4}" type="pres">
      <dgm:prSet presAssocID="{C4C34423-1773-4550-A8DA-982F3401865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77F795E-3C92-4C22-988A-9EF10379F825}" type="pres">
      <dgm:prSet presAssocID="{A985AA8B-07DC-4E8C-8F92-325F27F411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BA2ED-898C-4358-8069-6F8AB406FFAA}" type="pres">
      <dgm:prSet presAssocID="{36232291-4424-497D-9600-F5A83922BE9F}" presName="Name9" presStyleLbl="parChTrans1D2" presStyleIdx="3" presStyleCnt="6"/>
      <dgm:spPr/>
      <dgm:t>
        <a:bodyPr/>
        <a:lstStyle/>
        <a:p>
          <a:endParaRPr lang="en-US"/>
        </a:p>
      </dgm:t>
    </dgm:pt>
    <dgm:pt modelId="{18F9172C-E6A6-45B4-93D0-6849594B355F}" type="pres">
      <dgm:prSet presAssocID="{36232291-4424-497D-9600-F5A83922BE9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1C1E060-1D0B-4F3F-90D1-8D8531F41873}" type="pres">
      <dgm:prSet presAssocID="{D014B50E-B5A1-4263-A899-BDE8B11449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EC3B3-64AB-48C1-8167-145A813D18DE}" type="pres">
      <dgm:prSet presAssocID="{904FD093-F479-4CFC-82A4-7027498727C5}" presName="Name9" presStyleLbl="parChTrans1D2" presStyleIdx="4" presStyleCnt="6"/>
      <dgm:spPr/>
      <dgm:t>
        <a:bodyPr/>
        <a:lstStyle/>
        <a:p>
          <a:endParaRPr lang="en-US"/>
        </a:p>
      </dgm:t>
    </dgm:pt>
    <dgm:pt modelId="{F0C2EDC7-9036-4D27-8FDA-574896217CF0}" type="pres">
      <dgm:prSet presAssocID="{904FD093-F479-4CFC-82A4-7027498727C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B6B5F76-C73E-4166-9599-964EA436FCEC}" type="pres">
      <dgm:prSet presAssocID="{9AF8B6CC-3240-40E5-A3BC-CB787B8F92A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5E97F-005A-4F45-B9CD-1BE955CDF7EE}" type="pres">
      <dgm:prSet presAssocID="{2FD7BB66-CAA9-4E9F-A204-ACF7A237DFFC}" presName="Name9" presStyleLbl="parChTrans1D2" presStyleIdx="5" presStyleCnt="6"/>
      <dgm:spPr/>
      <dgm:t>
        <a:bodyPr/>
        <a:lstStyle/>
        <a:p>
          <a:endParaRPr lang="en-US"/>
        </a:p>
      </dgm:t>
    </dgm:pt>
    <dgm:pt modelId="{9CD26BDF-742A-4C7F-811C-A79B848F1E75}" type="pres">
      <dgm:prSet presAssocID="{2FD7BB66-CAA9-4E9F-A204-ACF7A237DFF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99B0B5-3CC7-4C4B-BCA5-B3BA748D2BCD}" type="pres">
      <dgm:prSet presAssocID="{41886540-ED18-466B-962B-20DC120BBC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763E9-3BC9-4AC9-9D5B-3374AD488218}" type="presOf" srcId="{2FD7BB66-CAA9-4E9F-A204-ACF7A237DFFC}" destId="{9CD26BDF-742A-4C7F-811C-A79B848F1E75}" srcOrd="1" destOrd="0" presId="urn:microsoft.com/office/officeart/2005/8/layout/radial1"/>
    <dgm:cxn modelId="{21AE5CBA-230E-450F-8A07-A731ABF0B5C0}" type="presOf" srcId="{4FB87EBA-2D09-4474-A96D-90E68D42D9CC}" destId="{7B4CA4E5-B101-48B0-A043-6CAB60D0799F}" srcOrd="1" destOrd="0" presId="urn:microsoft.com/office/officeart/2005/8/layout/radial1"/>
    <dgm:cxn modelId="{C391679E-55B5-4387-A0A5-61FA773B835A}" type="presOf" srcId="{C4C34423-1773-4550-A8DA-982F34018657}" destId="{ED021F39-8DC8-4590-9215-CACB89CA90F4}" srcOrd="1" destOrd="0" presId="urn:microsoft.com/office/officeart/2005/8/layout/radial1"/>
    <dgm:cxn modelId="{AEC2347B-E29E-472F-B10E-EE28D87F3A6D}" type="presOf" srcId="{904FD093-F479-4CFC-82A4-7027498727C5}" destId="{B96EC3B3-64AB-48C1-8167-145A813D18DE}" srcOrd="0" destOrd="0" presId="urn:microsoft.com/office/officeart/2005/8/layout/radial1"/>
    <dgm:cxn modelId="{EB239ACC-55A9-4277-AC77-3EB0EBEAB5F9}" type="presOf" srcId="{981E2477-D8A7-4A5C-9BDF-AEDE14EC4CC5}" destId="{CB0F9C3B-BBCE-4D45-A561-3F5C1B03737E}" srcOrd="0" destOrd="0" presId="urn:microsoft.com/office/officeart/2005/8/layout/radial1"/>
    <dgm:cxn modelId="{93123940-E4A5-4CAD-8097-AB3F713B7C14}" type="presOf" srcId="{25FC6CDA-E9E7-4D74-B2D0-9E970BAD3CDD}" destId="{BA136C55-BCBF-4CA7-8852-B3D93CC1BFB6}" srcOrd="0" destOrd="0" presId="urn:microsoft.com/office/officeart/2005/8/layout/radial1"/>
    <dgm:cxn modelId="{03771B7E-5162-4E4D-88DE-51A24E7051A9}" srcId="{25FC6CDA-E9E7-4D74-B2D0-9E970BAD3CDD}" destId="{981E2477-D8A7-4A5C-9BDF-AEDE14EC4CC5}" srcOrd="0" destOrd="0" parTransId="{4DDFDD7F-AB56-4CC4-B2C8-41475946A9F5}" sibTransId="{2C26D8D9-A79B-4FF6-9444-1FB752B9EE5F}"/>
    <dgm:cxn modelId="{D1BF4A78-673F-48B7-B9A1-4574E678A5A5}" type="presOf" srcId="{D014B50E-B5A1-4263-A899-BDE8B11449AC}" destId="{61C1E060-1D0B-4F3F-90D1-8D8531F41873}" srcOrd="0" destOrd="0" presId="urn:microsoft.com/office/officeart/2005/8/layout/radial1"/>
    <dgm:cxn modelId="{7F21E617-97A4-4F74-A69F-284537F8D820}" type="presOf" srcId="{2FD7BB66-CAA9-4E9F-A204-ACF7A237DFFC}" destId="{48B5E97F-005A-4F45-B9CD-1BE955CDF7EE}" srcOrd="0" destOrd="0" presId="urn:microsoft.com/office/officeart/2005/8/layout/radial1"/>
    <dgm:cxn modelId="{10887788-EA84-44A9-BDD5-5D4567F52E20}" srcId="{25FC6CDA-E9E7-4D74-B2D0-9E970BAD3CDD}" destId="{41886540-ED18-466B-962B-20DC120BBCB4}" srcOrd="5" destOrd="0" parTransId="{2FD7BB66-CAA9-4E9F-A204-ACF7A237DFFC}" sibTransId="{D47C6478-7E8D-4F7E-B076-F2D40E9B079D}"/>
    <dgm:cxn modelId="{6DDED67F-0A74-4593-B4C0-BD3EDE16C5D4}" srcId="{25FC6CDA-E9E7-4D74-B2D0-9E970BAD3CDD}" destId="{A985AA8B-07DC-4E8C-8F92-325F27F41138}" srcOrd="2" destOrd="0" parTransId="{C4C34423-1773-4550-A8DA-982F34018657}" sibTransId="{D590F9BE-2556-4BC7-805D-074C230208F0}"/>
    <dgm:cxn modelId="{51C85145-6B88-4EE9-8087-A36BA3C0D496}" type="presOf" srcId="{41886540-ED18-466B-962B-20DC120BBCB4}" destId="{9D99B0B5-3CC7-4C4B-BCA5-B3BA748D2BCD}" srcOrd="0" destOrd="0" presId="urn:microsoft.com/office/officeart/2005/8/layout/radial1"/>
    <dgm:cxn modelId="{A9DD68DE-8704-40F9-9F01-D25FF57951B7}" type="presOf" srcId="{4FB87EBA-2D09-4474-A96D-90E68D42D9CC}" destId="{5AAE6EA7-E31B-4AC1-9D94-5FE370638DFE}" srcOrd="0" destOrd="0" presId="urn:microsoft.com/office/officeart/2005/8/layout/radial1"/>
    <dgm:cxn modelId="{889C15B6-57E9-4722-B5A4-A04DC467666F}" type="presOf" srcId="{36232291-4424-497D-9600-F5A83922BE9F}" destId="{18F9172C-E6A6-45B4-93D0-6849594B355F}" srcOrd="1" destOrd="0" presId="urn:microsoft.com/office/officeart/2005/8/layout/radial1"/>
    <dgm:cxn modelId="{D8366DCC-CEBD-4992-8D60-1AA130E95DF7}" type="presOf" srcId="{C4C34423-1773-4550-A8DA-982F34018657}" destId="{92D36875-69B2-4439-9C3E-4634FE3011B5}" srcOrd="0" destOrd="0" presId="urn:microsoft.com/office/officeart/2005/8/layout/radial1"/>
    <dgm:cxn modelId="{594E5043-4799-4685-ABDB-1771A0E41465}" srcId="{25FC6CDA-E9E7-4D74-B2D0-9E970BAD3CDD}" destId="{F6947FF0-8736-4176-95D1-5F51EDAA1FA5}" srcOrd="1" destOrd="0" parTransId="{4FB87EBA-2D09-4474-A96D-90E68D42D9CC}" sibTransId="{EC6257F0-8B85-4FB0-B69A-39797752534E}"/>
    <dgm:cxn modelId="{3FB950CE-2C5D-418A-BCDF-A772E813C791}" type="presOf" srcId="{F6947FF0-8736-4176-95D1-5F51EDAA1FA5}" destId="{211E7F8E-82E1-4CF4-B99F-72C26EC7FDBA}" srcOrd="0" destOrd="0" presId="urn:microsoft.com/office/officeart/2005/8/layout/radial1"/>
    <dgm:cxn modelId="{304EAE39-2BAB-476B-AEEB-D1B66A175B5C}" type="presOf" srcId="{835C300B-CD28-4949-AF40-E0BDB1B39234}" destId="{FFDC2550-F867-4F9B-BE77-E58952029A49}" srcOrd="0" destOrd="0" presId="urn:microsoft.com/office/officeart/2005/8/layout/radial1"/>
    <dgm:cxn modelId="{7AC18CD1-B622-4562-9BD5-B42E7A7B814A}" type="presOf" srcId="{9AF8B6CC-3240-40E5-A3BC-CB787B8F92A8}" destId="{6B6B5F76-C73E-4166-9599-964EA436FCEC}" srcOrd="0" destOrd="0" presId="urn:microsoft.com/office/officeart/2005/8/layout/radial1"/>
    <dgm:cxn modelId="{3AC9DBAA-385A-4115-ABC5-1D1E89497651}" type="presOf" srcId="{36232291-4424-497D-9600-F5A83922BE9F}" destId="{DBABA2ED-898C-4358-8069-6F8AB406FFAA}" srcOrd="0" destOrd="0" presId="urn:microsoft.com/office/officeart/2005/8/layout/radial1"/>
    <dgm:cxn modelId="{E152CA64-D9C2-466D-B17F-89F2DEEAA47F}" srcId="{25FC6CDA-E9E7-4D74-B2D0-9E970BAD3CDD}" destId="{D014B50E-B5A1-4263-A899-BDE8B11449AC}" srcOrd="3" destOrd="0" parTransId="{36232291-4424-497D-9600-F5A83922BE9F}" sibTransId="{89DD9678-DE5F-4767-8CD5-408134B75354}"/>
    <dgm:cxn modelId="{8E540AA2-91E3-48AE-A743-9DE1629AEFC2}" type="presOf" srcId="{A985AA8B-07DC-4E8C-8F92-325F27F41138}" destId="{277F795E-3C92-4C22-988A-9EF10379F825}" srcOrd="0" destOrd="0" presId="urn:microsoft.com/office/officeart/2005/8/layout/radial1"/>
    <dgm:cxn modelId="{D07C7032-92E6-48B9-8517-D085B075FA72}" srcId="{25FC6CDA-E9E7-4D74-B2D0-9E970BAD3CDD}" destId="{9AF8B6CC-3240-40E5-A3BC-CB787B8F92A8}" srcOrd="4" destOrd="0" parTransId="{904FD093-F479-4CFC-82A4-7027498727C5}" sibTransId="{963FE919-6916-451A-BC6B-037A0BEB246A}"/>
    <dgm:cxn modelId="{5340C2E4-B994-459E-82E0-FE38C44B59F6}" srcId="{835C300B-CD28-4949-AF40-E0BDB1B39234}" destId="{25FC6CDA-E9E7-4D74-B2D0-9E970BAD3CDD}" srcOrd="0" destOrd="0" parTransId="{B4F4FADC-4060-46C7-8823-2D9D69B1B692}" sibTransId="{4A7C26BD-AC37-4980-8522-816E375EEEDF}"/>
    <dgm:cxn modelId="{93E3A87C-7164-4145-86C7-73D6FD211193}" type="presOf" srcId="{4DDFDD7F-AB56-4CC4-B2C8-41475946A9F5}" destId="{BA9A230E-6704-4D7B-BBA2-D9ED480F197E}" srcOrd="1" destOrd="0" presId="urn:microsoft.com/office/officeart/2005/8/layout/radial1"/>
    <dgm:cxn modelId="{31B5257B-F4B8-48ED-B798-9DC93CD5A535}" type="presOf" srcId="{904FD093-F479-4CFC-82A4-7027498727C5}" destId="{F0C2EDC7-9036-4D27-8FDA-574896217CF0}" srcOrd="1" destOrd="0" presId="urn:microsoft.com/office/officeart/2005/8/layout/radial1"/>
    <dgm:cxn modelId="{CDA0C086-F485-4C00-A9E4-62287FDEFE38}" type="presOf" srcId="{4DDFDD7F-AB56-4CC4-B2C8-41475946A9F5}" destId="{F6A4FB81-8A24-47A7-8605-AF2B545B083D}" srcOrd="0" destOrd="0" presId="urn:microsoft.com/office/officeart/2005/8/layout/radial1"/>
    <dgm:cxn modelId="{3BBC1845-F8AF-402D-B5E7-AE94B06FAC0C}" type="presParOf" srcId="{FFDC2550-F867-4F9B-BE77-E58952029A49}" destId="{BA136C55-BCBF-4CA7-8852-B3D93CC1BFB6}" srcOrd="0" destOrd="0" presId="urn:microsoft.com/office/officeart/2005/8/layout/radial1"/>
    <dgm:cxn modelId="{E6A1CE05-9476-4BB6-A97F-29929AD97D31}" type="presParOf" srcId="{FFDC2550-F867-4F9B-BE77-E58952029A49}" destId="{F6A4FB81-8A24-47A7-8605-AF2B545B083D}" srcOrd="1" destOrd="0" presId="urn:microsoft.com/office/officeart/2005/8/layout/radial1"/>
    <dgm:cxn modelId="{A40F8DF9-EE91-4FA8-BECD-05DCC15AC79A}" type="presParOf" srcId="{F6A4FB81-8A24-47A7-8605-AF2B545B083D}" destId="{BA9A230E-6704-4D7B-BBA2-D9ED480F197E}" srcOrd="0" destOrd="0" presId="urn:microsoft.com/office/officeart/2005/8/layout/radial1"/>
    <dgm:cxn modelId="{EC07ACA5-5709-4A60-982D-368D5F7DD1B6}" type="presParOf" srcId="{FFDC2550-F867-4F9B-BE77-E58952029A49}" destId="{CB0F9C3B-BBCE-4D45-A561-3F5C1B03737E}" srcOrd="2" destOrd="0" presId="urn:microsoft.com/office/officeart/2005/8/layout/radial1"/>
    <dgm:cxn modelId="{ACD13CBD-82D0-462D-9012-6C4F17F7029F}" type="presParOf" srcId="{FFDC2550-F867-4F9B-BE77-E58952029A49}" destId="{5AAE6EA7-E31B-4AC1-9D94-5FE370638DFE}" srcOrd="3" destOrd="0" presId="urn:microsoft.com/office/officeart/2005/8/layout/radial1"/>
    <dgm:cxn modelId="{20C64037-1BD8-418D-8363-C2C6226A10CA}" type="presParOf" srcId="{5AAE6EA7-E31B-4AC1-9D94-5FE370638DFE}" destId="{7B4CA4E5-B101-48B0-A043-6CAB60D0799F}" srcOrd="0" destOrd="0" presId="urn:microsoft.com/office/officeart/2005/8/layout/radial1"/>
    <dgm:cxn modelId="{0F1460D7-79D3-4F26-ABBA-4D69E87B1994}" type="presParOf" srcId="{FFDC2550-F867-4F9B-BE77-E58952029A49}" destId="{211E7F8E-82E1-4CF4-B99F-72C26EC7FDBA}" srcOrd="4" destOrd="0" presId="urn:microsoft.com/office/officeart/2005/8/layout/radial1"/>
    <dgm:cxn modelId="{94DDF10B-01ED-4659-A0E5-7EBEE693D63E}" type="presParOf" srcId="{FFDC2550-F867-4F9B-BE77-E58952029A49}" destId="{92D36875-69B2-4439-9C3E-4634FE3011B5}" srcOrd="5" destOrd="0" presId="urn:microsoft.com/office/officeart/2005/8/layout/radial1"/>
    <dgm:cxn modelId="{00266B28-C5AA-4876-A4FC-9D2DA4D43C77}" type="presParOf" srcId="{92D36875-69B2-4439-9C3E-4634FE3011B5}" destId="{ED021F39-8DC8-4590-9215-CACB89CA90F4}" srcOrd="0" destOrd="0" presId="urn:microsoft.com/office/officeart/2005/8/layout/radial1"/>
    <dgm:cxn modelId="{ED4B114D-1213-49FF-895C-56ABB7C6CC05}" type="presParOf" srcId="{FFDC2550-F867-4F9B-BE77-E58952029A49}" destId="{277F795E-3C92-4C22-988A-9EF10379F825}" srcOrd="6" destOrd="0" presId="urn:microsoft.com/office/officeart/2005/8/layout/radial1"/>
    <dgm:cxn modelId="{C3C4AD8F-55A8-4DDB-86BF-96A36F2DF930}" type="presParOf" srcId="{FFDC2550-F867-4F9B-BE77-E58952029A49}" destId="{DBABA2ED-898C-4358-8069-6F8AB406FFAA}" srcOrd="7" destOrd="0" presId="urn:microsoft.com/office/officeart/2005/8/layout/radial1"/>
    <dgm:cxn modelId="{626A84AC-39B0-4227-84CF-72D928D2009E}" type="presParOf" srcId="{DBABA2ED-898C-4358-8069-6F8AB406FFAA}" destId="{18F9172C-E6A6-45B4-93D0-6849594B355F}" srcOrd="0" destOrd="0" presId="urn:microsoft.com/office/officeart/2005/8/layout/radial1"/>
    <dgm:cxn modelId="{DB3062C3-07FF-4BCC-B401-A9FFBC32D691}" type="presParOf" srcId="{FFDC2550-F867-4F9B-BE77-E58952029A49}" destId="{61C1E060-1D0B-4F3F-90D1-8D8531F41873}" srcOrd="8" destOrd="0" presId="urn:microsoft.com/office/officeart/2005/8/layout/radial1"/>
    <dgm:cxn modelId="{1A2E3CF6-75C1-4A69-A64D-FED74C309DC0}" type="presParOf" srcId="{FFDC2550-F867-4F9B-BE77-E58952029A49}" destId="{B96EC3B3-64AB-48C1-8167-145A813D18DE}" srcOrd="9" destOrd="0" presId="urn:microsoft.com/office/officeart/2005/8/layout/radial1"/>
    <dgm:cxn modelId="{3254383A-14C5-43FC-A052-FF13F9EBCFDF}" type="presParOf" srcId="{B96EC3B3-64AB-48C1-8167-145A813D18DE}" destId="{F0C2EDC7-9036-4D27-8FDA-574896217CF0}" srcOrd="0" destOrd="0" presId="urn:microsoft.com/office/officeart/2005/8/layout/radial1"/>
    <dgm:cxn modelId="{64163501-60BA-4EC1-9131-A909A6472749}" type="presParOf" srcId="{FFDC2550-F867-4F9B-BE77-E58952029A49}" destId="{6B6B5F76-C73E-4166-9599-964EA436FCEC}" srcOrd="10" destOrd="0" presId="urn:microsoft.com/office/officeart/2005/8/layout/radial1"/>
    <dgm:cxn modelId="{6081E1B2-1ECB-4411-8EB6-6043B1B880ED}" type="presParOf" srcId="{FFDC2550-F867-4F9B-BE77-E58952029A49}" destId="{48B5E97F-005A-4F45-B9CD-1BE955CDF7EE}" srcOrd="11" destOrd="0" presId="urn:microsoft.com/office/officeart/2005/8/layout/radial1"/>
    <dgm:cxn modelId="{400176C8-C2A7-4154-BF3D-BADC0612AE76}" type="presParOf" srcId="{48B5E97F-005A-4F45-B9CD-1BE955CDF7EE}" destId="{9CD26BDF-742A-4C7F-811C-A79B848F1E75}" srcOrd="0" destOrd="0" presId="urn:microsoft.com/office/officeart/2005/8/layout/radial1"/>
    <dgm:cxn modelId="{1E54D174-A268-45F1-8984-7E46543AA8BD}" type="presParOf" srcId="{FFDC2550-F867-4F9B-BE77-E58952029A49}" destId="{9D99B0B5-3CC7-4C4B-BCA5-B3BA748D2B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C4071-75F3-40BE-A8CE-FE6B304105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49774-4817-4341-B88A-756E3F771250}" type="pres">
      <dgm:prSet presAssocID="{71BC4071-75F3-40BE-A8CE-FE6B304105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57658-01C6-4D2F-90A6-05FFECF53E9A}" type="pres">
      <dgm:prSet presAssocID="{71BC4071-75F3-40BE-A8CE-FE6B3041052E}" presName="arrow" presStyleLbl="bgShp" presStyleIdx="0" presStyleCnt="1" custScaleX="117647" custLinFactNeighborX="0" custLinFactNeighborY="-14085"/>
      <dgm:spPr>
        <a:solidFill>
          <a:schemeClr val="accent4">
            <a:lumMod val="60000"/>
            <a:lumOff val="40000"/>
          </a:schemeClr>
        </a:solidFill>
      </dgm:spPr>
    </dgm:pt>
    <dgm:pt modelId="{56E903C0-DE68-46BA-9016-A8800B9EB13E}" type="pres">
      <dgm:prSet presAssocID="{71BC4071-75F3-40BE-A8CE-FE6B3041052E}" presName="linearProcess" presStyleCnt="0"/>
      <dgm:spPr/>
    </dgm:pt>
  </dgm:ptLst>
  <dgm:cxnLst>
    <dgm:cxn modelId="{A1D3C617-035D-40BD-ABC1-690317292B6A}" type="presOf" srcId="{71BC4071-75F3-40BE-A8CE-FE6B3041052E}" destId="{5E449774-4817-4341-B88A-756E3F771250}" srcOrd="0" destOrd="0" presId="urn:microsoft.com/office/officeart/2005/8/layout/hProcess9"/>
    <dgm:cxn modelId="{2C8E4E44-0885-4574-A2A4-3E0389279054}" type="presParOf" srcId="{5E449774-4817-4341-B88A-756E3F771250}" destId="{13257658-01C6-4D2F-90A6-05FFECF53E9A}" srcOrd="0" destOrd="0" presId="urn:microsoft.com/office/officeart/2005/8/layout/hProcess9"/>
    <dgm:cxn modelId="{E0A93D2F-10D9-453E-BAA5-49559F96219E}" type="presParOf" srcId="{5E449774-4817-4341-B88A-756E3F771250}" destId="{56E903C0-DE68-46BA-9016-A8800B9EB13E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36C55-BCBF-4CA7-8852-B3D93CC1BFB6}">
      <dsp:nvSpPr>
        <dsp:cNvPr id="0" name=""/>
        <dsp:cNvSpPr/>
      </dsp:nvSpPr>
      <dsp:spPr>
        <a:xfrm>
          <a:off x="2393863" y="1820775"/>
          <a:ext cx="1384473" cy="1384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Arial" pitchFamily="34" charset="0"/>
            </a:rPr>
            <a:t>CAA</a:t>
          </a:r>
        </a:p>
      </dsp:txBody>
      <dsp:txXfrm>
        <a:off x="2596614" y="2023526"/>
        <a:ext cx="978971" cy="978971"/>
      </dsp:txXfrm>
    </dsp:sp>
    <dsp:sp modelId="{F6A4FB81-8A24-47A7-8605-AF2B545B083D}">
      <dsp:nvSpPr>
        <dsp:cNvPr id="0" name=""/>
        <dsp:cNvSpPr/>
      </dsp:nvSpPr>
      <dsp:spPr>
        <a:xfrm rot="16200000">
          <a:off x="2877193" y="1591681"/>
          <a:ext cx="417813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417813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75654" y="1601423"/>
        <a:ext cx="20890" cy="20890"/>
      </dsp:txXfrm>
    </dsp:sp>
    <dsp:sp modelId="{CB0F9C3B-BBCE-4D45-A561-3F5C1B03737E}">
      <dsp:nvSpPr>
        <dsp:cNvPr id="0" name=""/>
        <dsp:cNvSpPr/>
      </dsp:nvSpPr>
      <dsp:spPr>
        <a:xfrm>
          <a:off x="2393863" y="18488"/>
          <a:ext cx="1384473" cy="138447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Six Common Pollutants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(Criteria or NAAQS Pollutants)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O</a:t>
          </a:r>
          <a:r>
            <a:rPr kumimoji="0" lang="en-US" sz="8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3</a:t>
          </a:r>
          <a:r>
            <a:rPr kumimoji="0" lang="en-US" sz="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PM, CO, SO</a:t>
          </a:r>
          <a:r>
            <a:rPr kumimoji="0" lang="en-US" sz="8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NO</a:t>
          </a:r>
          <a:r>
            <a:rPr kumimoji="0" lang="en-US" sz="8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Pb</a:t>
          </a:r>
        </a:p>
      </dsp:txBody>
      <dsp:txXfrm>
        <a:off x="2596614" y="221239"/>
        <a:ext cx="978971" cy="978971"/>
      </dsp:txXfrm>
    </dsp:sp>
    <dsp:sp modelId="{5AAE6EA7-E31B-4AC1-9D94-5FE370638DFE}">
      <dsp:nvSpPr>
        <dsp:cNvPr id="0" name=""/>
        <dsp:cNvSpPr/>
      </dsp:nvSpPr>
      <dsp:spPr>
        <a:xfrm rot="19800000">
          <a:off x="3657606" y="2042252"/>
          <a:ext cx="417813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417813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6067" y="2051995"/>
        <a:ext cx="20890" cy="20890"/>
      </dsp:txXfrm>
    </dsp:sp>
    <dsp:sp modelId="{211E7F8E-82E1-4CF4-B99F-72C26EC7FDBA}">
      <dsp:nvSpPr>
        <dsp:cNvPr id="0" name=""/>
        <dsp:cNvSpPr/>
      </dsp:nvSpPr>
      <dsp:spPr>
        <a:xfrm>
          <a:off x="3954689" y="919631"/>
          <a:ext cx="1384473" cy="1384473"/>
        </a:xfrm>
        <a:prstGeom prst="ellipse">
          <a:avLst/>
        </a:prstGeom>
        <a:solidFill>
          <a:srgbClr val="993300"/>
        </a:solidFill>
        <a:ln w="952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Hazardous Air Pollutants from Industry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188 Chemicals and Compounds</a:t>
          </a:r>
        </a:p>
      </dsp:txBody>
      <dsp:txXfrm>
        <a:off x="4157440" y="1122382"/>
        <a:ext cx="978971" cy="978971"/>
      </dsp:txXfrm>
    </dsp:sp>
    <dsp:sp modelId="{92D36875-69B2-4439-9C3E-4634FE3011B5}">
      <dsp:nvSpPr>
        <dsp:cNvPr id="0" name=""/>
        <dsp:cNvSpPr/>
      </dsp:nvSpPr>
      <dsp:spPr>
        <a:xfrm rot="1800000">
          <a:off x="3657606" y="2943396"/>
          <a:ext cx="417813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417813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6067" y="2953138"/>
        <a:ext cx="20890" cy="20890"/>
      </dsp:txXfrm>
    </dsp:sp>
    <dsp:sp modelId="{277F795E-3C92-4C22-988A-9EF10379F825}">
      <dsp:nvSpPr>
        <dsp:cNvPr id="0" name=""/>
        <dsp:cNvSpPr/>
      </dsp:nvSpPr>
      <dsp:spPr>
        <a:xfrm>
          <a:off x="3954689" y="2721919"/>
          <a:ext cx="1384473" cy="1384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Greenhouse Gases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CO</a:t>
          </a:r>
          <a:r>
            <a:rPr kumimoji="0" lang="en-US" sz="9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CH</a:t>
          </a:r>
          <a:r>
            <a:rPr kumimoji="0" lang="en-US" sz="9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4</a:t>
          </a: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, N</a:t>
          </a:r>
          <a:r>
            <a:rPr kumimoji="0" lang="en-US" sz="9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2</a:t>
          </a: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O, Fluorinated Gases</a:t>
          </a:r>
        </a:p>
      </dsp:txBody>
      <dsp:txXfrm>
        <a:off x="4157440" y="2924670"/>
        <a:ext cx="978971" cy="978971"/>
      </dsp:txXfrm>
    </dsp:sp>
    <dsp:sp modelId="{DBABA2ED-898C-4358-8069-6F8AB406FFAA}">
      <dsp:nvSpPr>
        <dsp:cNvPr id="0" name=""/>
        <dsp:cNvSpPr/>
      </dsp:nvSpPr>
      <dsp:spPr>
        <a:xfrm rot="5400000">
          <a:off x="2877193" y="3393968"/>
          <a:ext cx="417813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417813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75654" y="3403710"/>
        <a:ext cx="20890" cy="20890"/>
      </dsp:txXfrm>
    </dsp:sp>
    <dsp:sp modelId="{61C1E060-1D0B-4F3F-90D1-8D8531F41873}">
      <dsp:nvSpPr>
        <dsp:cNvPr id="0" name=""/>
        <dsp:cNvSpPr/>
      </dsp:nvSpPr>
      <dsp:spPr>
        <a:xfrm>
          <a:off x="2393863" y="3623062"/>
          <a:ext cx="1384473" cy="1384473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Emissions from Cars, Trucks, and Nonroad Equipment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8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Diesel Exhaust, Toxic Pollutants, Greenhouse Gases</a:t>
          </a:r>
        </a:p>
      </dsp:txBody>
      <dsp:txXfrm>
        <a:off x="2596614" y="3825813"/>
        <a:ext cx="978971" cy="978971"/>
      </dsp:txXfrm>
    </dsp:sp>
    <dsp:sp modelId="{B96EC3B3-64AB-48C1-8167-145A813D18DE}">
      <dsp:nvSpPr>
        <dsp:cNvPr id="0" name=""/>
        <dsp:cNvSpPr/>
      </dsp:nvSpPr>
      <dsp:spPr>
        <a:xfrm rot="9000000">
          <a:off x="2096780" y="2943396"/>
          <a:ext cx="417813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417813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295241" y="2953138"/>
        <a:ext cx="20890" cy="20890"/>
      </dsp:txXfrm>
    </dsp:sp>
    <dsp:sp modelId="{6B6B5F76-C73E-4166-9599-964EA436FCEC}">
      <dsp:nvSpPr>
        <dsp:cNvPr id="0" name=""/>
        <dsp:cNvSpPr/>
      </dsp:nvSpPr>
      <dsp:spPr>
        <a:xfrm>
          <a:off x="833036" y="2721919"/>
          <a:ext cx="1384473" cy="1384473"/>
        </a:xfrm>
        <a:prstGeom prst="ellipse">
          <a:avLst/>
        </a:prstGeom>
        <a:solidFill>
          <a:srgbClr val="990099"/>
        </a:solidFill>
        <a:ln w="952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Stratospheric O</a:t>
          </a:r>
          <a:r>
            <a:rPr kumimoji="0" lang="en-US" sz="1000" b="1" i="0" u="none" strike="noStrike" kern="1200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3</a:t>
          </a: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 Depleting Chemicals</a:t>
          </a:r>
        </a:p>
      </dsp:txBody>
      <dsp:txXfrm>
        <a:off x="1035787" y="2924670"/>
        <a:ext cx="978971" cy="978971"/>
      </dsp:txXfrm>
    </dsp:sp>
    <dsp:sp modelId="{48B5E97F-005A-4F45-B9CD-1BE955CDF7EE}">
      <dsp:nvSpPr>
        <dsp:cNvPr id="0" name=""/>
        <dsp:cNvSpPr/>
      </dsp:nvSpPr>
      <dsp:spPr>
        <a:xfrm rot="12600000">
          <a:off x="2096780" y="2042252"/>
          <a:ext cx="417813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417813" y="2018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295241" y="2051995"/>
        <a:ext cx="20890" cy="20890"/>
      </dsp:txXfrm>
    </dsp:sp>
    <dsp:sp modelId="{9D99B0B5-3CC7-4C4B-BCA5-B3BA748D2BCD}">
      <dsp:nvSpPr>
        <dsp:cNvPr id="0" name=""/>
        <dsp:cNvSpPr/>
      </dsp:nvSpPr>
      <dsp:spPr>
        <a:xfrm>
          <a:off x="833036" y="919631"/>
          <a:ext cx="1384473" cy="1384473"/>
        </a:xfrm>
        <a:prstGeom prst="ellipse">
          <a:avLst/>
        </a:pr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Indoor Air Pollutants*</a:t>
          </a:r>
        </a:p>
      </dsp:txBody>
      <dsp:txXfrm>
        <a:off x="1035787" y="1122382"/>
        <a:ext cx="978971" cy="978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57658-01C6-4D2F-90A6-05FFECF53E9A}">
      <dsp:nvSpPr>
        <dsp:cNvPr id="0" name=""/>
        <dsp:cNvSpPr/>
      </dsp:nvSpPr>
      <dsp:spPr>
        <a:xfrm>
          <a:off x="2" y="0"/>
          <a:ext cx="9053048" cy="615651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489" y="1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AA05E2-02D4-422F-957D-98D845A589DB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42218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489" y="8842218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1D4F2C-86D2-4872-823E-1EDCB5901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9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489" y="1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7E589F-3C93-41C7-A6D9-576B42858F2F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27" tIns="45268" rIns="90527" bIns="452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1114"/>
            <a:ext cx="5619116" cy="4189254"/>
          </a:xfrm>
          <a:prstGeom prst="rect">
            <a:avLst/>
          </a:prstGeom>
        </p:spPr>
        <p:txBody>
          <a:bodyPr vert="horz" lIns="90527" tIns="45268" rIns="90527" bIns="452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218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489" y="8842218"/>
            <a:ext cx="3043026" cy="465297"/>
          </a:xfrm>
          <a:prstGeom prst="rect">
            <a:avLst/>
          </a:prstGeom>
        </p:spPr>
        <p:txBody>
          <a:bodyPr vert="horz" lIns="90527" tIns="45268" rIns="90527" bIns="452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7AF32-7756-4E36-8160-7EBD00589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7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4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CE1AC-F85B-4ADE-8914-C9D64773F3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3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CE1AC-F85B-4ADE-8914-C9D64773F3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49E4-4065-4FF6-A734-69FE9350D65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7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4DFC6-A096-4F7A-AFA0-872A367805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5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6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1036" indent="-331036">
              <a:lnSpc>
                <a:spcPct val="115000"/>
              </a:lnSpc>
              <a:spcBef>
                <a:spcPts val="0"/>
              </a:spcBef>
              <a:spcAft>
                <a:spcPts val="579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3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4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4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4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54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645A-B526-4A57-A234-84B916D18D2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4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00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2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7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58FB-4823-4613-B8DB-FA878733DA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5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22F8-2400-4EFF-B652-3E0594845A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49E4-4065-4FF6-A734-69FE9350D6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1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B5DD4-0FF2-4454-B604-E4A750ACDA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6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7AF32-7756-4E36-8160-7EBD005899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9495-8CDC-4A07-8A9D-8E31053E1A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E399-119D-4A1A-B9EA-660051921C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F6CA-1CC9-48B1-A25C-83C19C853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7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600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 flipV="1">
            <a:off x="1600200" y="457200"/>
            <a:ext cx="75438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 userDrawn="1"/>
        </p:nvSpPr>
        <p:spPr>
          <a:xfrm flipV="1">
            <a:off x="2057400" y="609600"/>
            <a:ext cx="7086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447800" y="1828800"/>
            <a:ext cx="6705600" cy="990600"/>
          </a:xfrm>
        </p:spPr>
        <p:txBody>
          <a:bodyPr>
            <a:normAutofit/>
          </a:bodyPr>
          <a:lstStyle>
            <a:lvl1pPr algn="ctr">
              <a:buNone/>
              <a:defRPr sz="4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124200" y="3810000"/>
            <a:ext cx="3657600" cy="1143000"/>
          </a:xfrm>
        </p:spPr>
        <p:txBody>
          <a:bodyPr>
            <a:normAutofit/>
          </a:bodyPr>
          <a:lstStyle>
            <a:lvl1pPr algn="ctr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070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600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 flipV="1">
            <a:off x="1600200" y="457200"/>
            <a:ext cx="75438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 userDrawn="1"/>
        </p:nvSpPr>
        <p:spPr>
          <a:xfrm flipV="1">
            <a:off x="2057400" y="609600"/>
            <a:ext cx="70866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3352800" y="6477000"/>
            <a:ext cx="3048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Deliberative – Do Not Cite or Quote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447800" y="1828800"/>
            <a:ext cx="6705600" cy="990600"/>
          </a:xfrm>
        </p:spPr>
        <p:txBody>
          <a:bodyPr>
            <a:normAutofit/>
          </a:bodyPr>
          <a:lstStyle>
            <a:lvl1pPr algn="ctr">
              <a:buNone/>
              <a:defRPr sz="4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124200" y="3810000"/>
            <a:ext cx="3657600" cy="1143000"/>
          </a:xfrm>
        </p:spPr>
        <p:txBody>
          <a:bodyPr>
            <a:normAutofit/>
          </a:bodyPr>
          <a:lstStyle>
            <a:lvl1pPr algn="ctr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235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304800" y="762000"/>
            <a:ext cx="8534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8"/>
          <p:cNvSpPr txBox="1"/>
          <p:nvPr userDrawn="1"/>
        </p:nvSpPr>
        <p:spPr>
          <a:xfrm>
            <a:off x="2971800" y="6477000"/>
            <a:ext cx="3048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Deliberative – Do Not Cite or Quote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352800" cy="4953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8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buSzPct val="110000"/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3886200" y="1447800"/>
            <a:ext cx="4876800" cy="48768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8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buSzPct val="110000"/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5F40-79BC-47D7-9349-635D11970ECB}" type="datetime1">
              <a:rPr lang="en-US" smtClean="0"/>
              <a:t>3/3/2015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3701-B51C-4D21-8429-0AF1D695F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AA58-6F99-4668-B1E1-DE735215D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1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5760-2FFC-4E1A-93E2-CD26908184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FB87-DF53-4CC0-9EA9-A361E86FA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082-94C7-46FB-B46C-62591199DE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DE37-4315-4675-89E3-63CA5398F7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7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0B46-2005-4533-8D21-9E1743DB7A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CF63-D8AB-408E-8E4E-DDA602B5B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2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99F6-6108-463C-B70D-D82E0651F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2FA-5F08-42E2-A1EB-C30E9A3C8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9CFC0E-5536-49C9-AF44-005CF961AEA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5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3" r:id="rId13"/>
    <p:sldLayoutId id="2147483654" r:id="rId14"/>
    <p:sldLayoutId id="2147483874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gif"/><Relationship Id="rId7" Type="http://schemas.openxmlformats.org/officeDocument/2006/relationships/hyperlink" Target="http://www.energystar.gov/index.cfm?c=home.index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://www.epa.gov/greenpower/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4.jp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hyperlink" Target="http://www.epa.gov/chp/" TargetMode="External"/><Relationship Id="rId1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a.gov/cleanpowerplan" TargetMode="External"/><Relationship Id="rId5" Type="http://schemas.openxmlformats.org/officeDocument/2006/relationships/hyperlink" Target="http://www.epa.gov/climatechange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leanpowerpla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3946" y="1066800"/>
            <a:ext cx="6705600" cy="1752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sz="34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4000" b="1" dirty="0" smtClean="0"/>
              <a:t>Mitigating GHG Emissions</a:t>
            </a:r>
            <a:br>
              <a:rPr lang="en-US" sz="4000" b="1" dirty="0" smtClean="0"/>
            </a:br>
            <a:r>
              <a:rPr lang="en-US" sz="3200" b="1" i="1" dirty="0" smtClean="0"/>
              <a:t>An EPA Perspective</a:t>
            </a:r>
            <a:endParaRPr lang="en-US" sz="3200" b="1" i="1" dirty="0" smtClean="0">
              <a:latin typeface="+mn-lt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13164" y="3200400"/>
            <a:ext cx="6553200" cy="8381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Georgia Institute of Technology</a:t>
            </a:r>
            <a:endParaRPr lang="en-US" sz="2000" b="1" dirty="0"/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/>
              <a:t>March 4, 2015</a:t>
            </a:r>
            <a:endParaRPr lang="en-US" sz="2000" dirty="0"/>
          </a:p>
          <a:p>
            <a:pPr lvl="0">
              <a:spcBef>
                <a:spcPct val="20000"/>
              </a:spcBef>
              <a:defRPr/>
            </a:pPr>
            <a:endParaRPr lang="en-US" sz="2000" b="1" dirty="0" smtClean="0"/>
          </a:p>
          <a:p>
            <a:pPr lvl="0">
              <a:spcBef>
                <a:spcPct val="20000"/>
              </a:spcBef>
              <a:defRPr/>
            </a:pPr>
            <a:endParaRPr lang="en-US" sz="2000" b="1" dirty="0"/>
          </a:p>
          <a:p>
            <a:pPr lvl="0">
              <a:spcBef>
                <a:spcPct val="20000"/>
              </a:spcBef>
              <a:defRPr/>
            </a:pPr>
            <a:r>
              <a:rPr lang="en-US" sz="1600" b="1" dirty="0" smtClean="0"/>
              <a:t>Ken Mitchell, Ph.D.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b="1" dirty="0" smtClean="0"/>
              <a:t>U.S. Environmental Protection Agency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b="1" dirty="0" smtClean="0"/>
              <a:t>Atlanta, GA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68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-90171"/>
            <a:ext cx="7886700" cy="1325563"/>
          </a:xfrm>
        </p:spPr>
        <p:txBody>
          <a:bodyPr/>
          <a:lstStyle/>
          <a:p>
            <a:r>
              <a:rPr lang="en-US" b="1" dirty="0" smtClean="0"/>
              <a:t>Addressing Methane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7683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January 14, 2015 </a:t>
            </a:r>
            <a:r>
              <a:rPr lang="en-US" sz="2000" dirty="0"/>
              <a:t>-- As part of the Obama Administration’s commitment to addressing climate change, </a:t>
            </a:r>
            <a:r>
              <a:rPr lang="en-US" sz="2000" dirty="0" smtClean="0"/>
              <a:t>EPA outlined </a:t>
            </a:r>
            <a:r>
              <a:rPr lang="en-US" sz="2000" dirty="0"/>
              <a:t>a series of steps it plans to take to address methane and smog-forming VOC emissions from the oil and gas industry, in order to ensure continued, safe and responsible growth in U.S. oil and natural gas </a:t>
            </a:r>
            <a:r>
              <a:rPr lang="en-US" sz="2000" dirty="0" smtClean="0"/>
              <a:t>production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The agency’s commonsense strategy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will:</a:t>
            </a:r>
            <a:br>
              <a:rPr lang="en-US" sz="2000" dirty="0" smtClean="0"/>
            </a:br>
            <a:endParaRPr lang="en-US" sz="2000" dirty="0" smtClean="0"/>
          </a:p>
          <a:p>
            <a:pPr marL="346075" lvl="1" indent="-179388">
              <a:buFont typeface="Courier New" panose="02070309020205020404" pitchFamily="49" charset="0"/>
              <a:buChar char="o"/>
            </a:pPr>
            <a:r>
              <a:rPr lang="en-US" sz="1600" dirty="0" smtClean="0"/>
              <a:t>Reduce </a:t>
            </a:r>
            <a:r>
              <a:rPr lang="en-US" sz="1600" dirty="0"/>
              <a:t>methane pollution from new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sources </a:t>
            </a:r>
            <a:r>
              <a:rPr lang="en-US" sz="1600" dirty="0"/>
              <a:t>in this rapidly growing </a:t>
            </a:r>
            <a:r>
              <a:rPr lang="en-US" sz="1600" dirty="0" smtClean="0"/>
              <a:t>industry</a:t>
            </a:r>
            <a:br>
              <a:rPr lang="en-US" sz="1600" dirty="0" smtClean="0"/>
            </a:br>
            <a:endParaRPr lang="en-US" sz="1600" dirty="0" smtClean="0"/>
          </a:p>
          <a:p>
            <a:pPr marL="346075" lvl="1" indent="-179388">
              <a:buFont typeface="Courier New" panose="02070309020205020404" pitchFamily="49" charset="0"/>
              <a:buChar char="o"/>
            </a:pPr>
            <a:r>
              <a:rPr lang="en-US" sz="1600" dirty="0" smtClean="0"/>
              <a:t>Reduce </a:t>
            </a:r>
            <a:r>
              <a:rPr lang="en-US" sz="1600" dirty="0"/>
              <a:t>ozone-forming pollutants from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existing </a:t>
            </a:r>
            <a:r>
              <a:rPr lang="en-US" sz="1600" dirty="0"/>
              <a:t>sources in areas that do not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meet </a:t>
            </a:r>
            <a:r>
              <a:rPr lang="en-US" sz="1600" dirty="0"/>
              <a:t>federal ozone health </a:t>
            </a:r>
            <a:r>
              <a:rPr lang="en-US" sz="1600" dirty="0" smtClean="0"/>
              <a:t>standards</a:t>
            </a:r>
            <a:br>
              <a:rPr lang="en-US" sz="1600" dirty="0" smtClean="0"/>
            </a:br>
            <a:endParaRPr lang="en-US" sz="1600" dirty="0" smtClean="0"/>
          </a:p>
          <a:p>
            <a:pPr marL="346075" lvl="1" indent="-179388">
              <a:buFont typeface="Courier New" panose="02070309020205020404" pitchFamily="49" charset="0"/>
              <a:buChar char="o"/>
            </a:pPr>
            <a:r>
              <a:rPr lang="en-US" sz="1600" dirty="0"/>
              <a:t>B</a:t>
            </a:r>
            <a:r>
              <a:rPr lang="en-US" sz="1600" dirty="0" smtClean="0"/>
              <a:t>uild </a:t>
            </a:r>
            <a:r>
              <a:rPr lang="en-US" sz="1600" dirty="0"/>
              <a:t>on work that states and industry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are </a:t>
            </a:r>
            <a:r>
              <a:rPr lang="en-US" sz="1600" dirty="0"/>
              <a:t>doing to address emissions from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existing </a:t>
            </a:r>
            <a:r>
              <a:rPr lang="en-US" sz="1600" dirty="0"/>
              <a:t>sources </a:t>
            </a:r>
            <a:r>
              <a:rPr lang="en-US" sz="1600" dirty="0" smtClean="0"/>
              <a:t>elsewhere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6087254"/>
            <a:ext cx="412927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http://www.epa.gov/airquality/oilandgas/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12520" y="832642"/>
            <a:ext cx="7669082" cy="214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858107" cy="2869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0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621" y="49473"/>
            <a:ext cx="7284554" cy="83408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Mitigation – </a:t>
            </a:r>
            <a:r>
              <a:rPr lang="en-US" sz="2400" b="1" dirty="0" smtClean="0">
                <a:latin typeface="+mn-lt"/>
              </a:rPr>
              <a:t>Multiple Voluntary/Partnership </a:t>
            </a:r>
            <a:r>
              <a:rPr lang="en-US" sz="2400" b="1" dirty="0" smtClean="0">
                <a:latin typeface="+mn-lt"/>
              </a:rPr>
              <a:t>Programs</a:t>
            </a:r>
            <a:endParaRPr lang="en-US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341621" y="758414"/>
            <a:ext cx="7597140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Agsta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16" y="1170541"/>
            <a:ext cx="2667204" cy="833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Lmop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72" y="5643378"/>
            <a:ext cx="2450639" cy="923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as STA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2" y="2251592"/>
            <a:ext cx="2404561" cy="905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ENERGY STAR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81" y="2248457"/>
            <a:ext cx="13620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ombined Heat and Power Partnership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76525"/>
            <a:ext cx="2355308" cy="974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een Power Partnership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79" y="5382183"/>
            <a:ext cx="2259621" cy="1101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ean Energy: State and Local Climate and Energy Program logo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92" y="1234149"/>
            <a:ext cx="1981200" cy="1038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98" y="3997805"/>
            <a:ext cx="1490257" cy="145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73" y="3675110"/>
            <a:ext cx="1524665" cy="1814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6" y="4851955"/>
            <a:ext cx="1520572" cy="15043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1007" y="3405083"/>
            <a:ext cx="2073779" cy="14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57300"/>
            <a:ext cx="8077200" cy="4991100"/>
          </a:xfrm>
        </p:spPr>
        <p:txBody>
          <a:bodyPr>
            <a:noAutofit/>
          </a:bodyPr>
          <a:lstStyle/>
          <a:p>
            <a:pPr marL="342900" lvl="4" indent="-342900"/>
            <a:r>
              <a:rPr lang="en-US" sz="2000" dirty="0"/>
              <a:t>Our climate is changing, and we’re feeling the dangerous and costly effects right </a:t>
            </a:r>
            <a:r>
              <a:rPr lang="en-US" sz="2000" dirty="0" smtClean="0"/>
              <a:t>now</a:t>
            </a:r>
          </a:p>
          <a:p>
            <a:pPr marL="685800" lvl="5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Average </a:t>
            </a:r>
            <a:r>
              <a:rPr lang="en-US" sz="1600" dirty="0"/>
              <a:t>temperatures have risen in most states since 1901, with seven of the top 10 warmest years on record occurring since </a:t>
            </a:r>
            <a:r>
              <a:rPr lang="en-US" sz="1600" dirty="0" smtClean="0"/>
              <a:t>1998</a:t>
            </a:r>
          </a:p>
          <a:p>
            <a:pPr marL="685800" lvl="5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Climate </a:t>
            </a:r>
            <a:r>
              <a:rPr lang="en-US" sz="1600" dirty="0"/>
              <a:t>and weather disasters in 2012 cost the American economy more than $100 </a:t>
            </a:r>
            <a:r>
              <a:rPr lang="en-US" sz="1600" dirty="0" smtClean="0"/>
              <a:t>billion</a:t>
            </a:r>
            <a:endParaRPr lang="en-US" sz="1600" dirty="0"/>
          </a:p>
          <a:p>
            <a:pPr marL="0" lvl="4" indent="0">
              <a:buNone/>
            </a:pPr>
            <a:r>
              <a:rPr lang="en-US" sz="2000" dirty="0"/>
              <a:t> </a:t>
            </a:r>
          </a:p>
          <a:p>
            <a:pPr marL="342900" lvl="4" indent="-342900"/>
            <a:r>
              <a:rPr lang="en-US" sz="2000" dirty="0"/>
              <a:t>Although there are limits 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power </a:t>
            </a:r>
            <a:r>
              <a:rPr lang="en-US" sz="2000" dirty="0"/>
              <a:t>plants for other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pollutants </a:t>
            </a:r>
            <a:r>
              <a:rPr lang="en-US" sz="2000" dirty="0"/>
              <a:t>like arsenic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mercury</a:t>
            </a:r>
            <a:r>
              <a:rPr lang="en-US" sz="2000" dirty="0"/>
              <a:t>, there are currently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 </a:t>
            </a:r>
            <a:r>
              <a:rPr lang="en-US" sz="2000" dirty="0"/>
              <a:t>national limits on </a:t>
            </a:r>
            <a:r>
              <a:rPr lang="en-US" sz="2000" dirty="0" smtClean="0"/>
              <a:t>carbon </a:t>
            </a:r>
          </a:p>
          <a:p>
            <a:pPr marL="685800" lvl="5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Children</a:t>
            </a:r>
            <a:r>
              <a:rPr lang="en-US" sz="1600" dirty="0"/>
              <a:t>, the elderly, and </a:t>
            </a:r>
            <a:r>
              <a:rPr lang="en-US" sz="1600" dirty="0" smtClean="0"/>
              <a:t>the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poor are most vulnerable to a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range </a:t>
            </a:r>
            <a:r>
              <a:rPr lang="en-US" sz="1600" dirty="0"/>
              <a:t>of climate-related health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effects</a:t>
            </a:r>
            <a:r>
              <a:rPr lang="en-US" sz="1600" dirty="0"/>
              <a:t>, including those related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to </a:t>
            </a:r>
            <a:r>
              <a:rPr lang="en-US" sz="1600" dirty="0"/>
              <a:t>heat stress, air pollution,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extreme </a:t>
            </a:r>
            <a:r>
              <a:rPr lang="en-US" sz="1600" dirty="0"/>
              <a:t>weather events, and </a:t>
            </a:r>
            <a:r>
              <a:rPr lang="en-US" sz="1600" dirty="0" smtClean="0"/>
              <a:t>others</a:t>
            </a:r>
            <a:endParaRPr lang="en-US" sz="1600" dirty="0"/>
          </a:p>
          <a:p>
            <a:pPr>
              <a:buNone/>
            </a:pPr>
            <a:endParaRPr lang="en-US" sz="1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0229" y="-68263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GHG NSPS Requirements for Fossil Fuel-Fired Power Plants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3059" y="5627544"/>
            <a:ext cx="3409780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http://www.epa.gov/cleanpowerplan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7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1112520" y="838200"/>
            <a:ext cx="7597140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82" y="2903971"/>
            <a:ext cx="4027335" cy="24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57300"/>
            <a:ext cx="8077200" cy="4648200"/>
          </a:xfrm>
        </p:spPr>
        <p:txBody>
          <a:bodyPr>
            <a:noAutofit/>
          </a:bodyPr>
          <a:lstStyle/>
          <a:p>
            <a:pPr marL="0" lvl="4" indent="0">
              <a:buNone/>
            </a:pPr>
            <a:r>
              <a:rPr lang="en-US" sz="2000" dirty="0" smtClean="0"/>
              <a:t>EPA is working to develop </a:t>
            </a:r>
            <a:r>
              <a:rPr lang="en-US" sz="2000" dirty="0"/>
              <a:t>carbon pollution standards, regulations or guidelines, as appropriate, for:</a:t>
            </a:r>
          </a:p>
          <a:p>
            <a:pPr marL="800100" lvl="5" indent="-342900">
              <a:buNone/>
            </a:pPr>
            <a:endParaRPr lang="en-US" sz="1600" dirty="0"/>
          </a:p>
          <a:p>
            <a:pPr marL="628650" lvl="4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b="1" u="sng" dirty="0"/>
              <a:t>New</a:t>
            </a:r>
            <a:r>
              <a:rPr lang="en-US" sz="1600" dirty="0"/>
              <a:t> power </a:t>
            </a:r>
            <a:r>
              <a:rPr lang="en-US" sz="1600" dirty="0" smtClean="0"/>
              <a:t>plants</a:t>
            </a:r>
          </a:p>
          <a:p>
            <a:pPr marL="1028700" lvl="5" indent="-222250">
              <a:spcBef>
                <a:spcPts val="0"/>
              </a:spcBef>
            </a:pPr>
            <a:r>
              <a:rPr lang="en-US" sz="1600" dirty="0" smtClean="0"/>
              <a:t>Proposed </a:t>
            </a:r>
            <a:r>
              <a:rPr lang="en-US" sz="1600" dirty="0"/>
              <a:t>January 8, </a:t>
            </a:r>
            <a:r>
              <a:rPr lang="en-US" sz="1600" dirty="0" smtClean="0"/>
              <a:t>2014</a:t>
            </a:r>
          </a:p>
          <a:p>
            <a:pPr marL="1028700" lvl="5" indent="-222250">
              <a:spcBef>
                <a:spcPts val="0"/>
              </a:spcBef>
            </a:pPr>
            <a:r>
              <a:rPr lang="en-US" sz="1600" dirty="0" smtClean="0"/>
              <a:t>Final Summer 2015</a:t>
            </a:r>
            <a:br>
              <a:rPr lang="en-US" sz="1600" dirty="0" smtClean="0"/>
            </a:br>
            <a:endParaRPr lang="en-US" sz="1600" dirty="0"/>
          </a:p>
          <a:p>
            <a:pPr marL="628650" lvl="4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u="sng" dirty="0"/>
              <a:t>Modified and reconstructed</a:t>
            </a:r>
            <a:r>
              <a:rPr lang="en-US" sz="1600" b="1" dirty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power </a:t>
            </a:r>
            <a:r>
              <a:rPr lang="en-US" sz="1600" dirty="0"/>
              <a:t>plants</a:t>
            </a:r>
          </a:p>
          <a:p>
            <a:pPr marL="1028700" lvl="5" indent="-228600">
              <a:spcBef>
                <a:spcPts val="0"/>
              </a:spcBef>
            </a:pPr>
            <a:r>
              <a:rPr lang="en-US" sz="1600" dirty="0" smtClean="0"/>
              <a:t>Proposed </a:t>
            </a:r>
            <a:r>
              <a:rPr lang="en-US" sz="1600" dirty="0"/>
              <a:t>June 2014</a:t>
            </a:r>
          </a:p>
          <a:p>
            <a:pPr marL="1028700" lvl="5" indent="-228600">
              <a:spcBef>
                <a:spcPts val="0"/>
              </a:spcBef>
            </a:pPr>
            <a:r>
              <a:rPr lang="en-US" sz="1600" dirty="0" smtClean="0"/>
              <a:t>Final Summer 2015</a:t>
            </a:r>
            <a:br>
              <a:rPr lang="en-US" sz="1600" dirty="0" smtClean="0"/>
            </a:br>
            <a:endParaRPr lang="en-US" sz="1600" dirty="0"/>
          </a:p>
          <a:p>
            <a:pPr marL="628650" lvl="4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u="sng" dirty="0"/>
              <a:t>Existing</a:t>
            </a:r>
            <a:r>
              <a:rPr lang="en-US" sz="1600" dirty="0"/>
              <a:t> power plants</a:t>
            </a:r>
          </a:p>
          <a:p>
            <a:pPr marL="1028700" lvl="5" indent="-228600">
              <a:spcBef>
                <a:spcPts val="0"/>
              </a:spcBef>
            </a:pPr>
            <a:r>
              <a:rPr lang="en-US" sz="1600" dirty="0"/>
              <a:t>Proposed </a:t>
            </a:r>
            <a:r>
              <a:rPr lang="en-US" sz="1600" dirty="0" smtClean="0"/>
              <a:t>Guidelines </a:t>
            </a:r>
            <a:r>
              <a:rPr lang="en-US" sz="1600" dirty="0"/>
              <a:t>June 2014</a:t>
            </a:r>
          </a:p>
          <a:p>
            <a:pPr marL="1028700" lvl="5" indent="-228600">
              <a:spcBef>
                <a:spcPts val="0"/>
              </a:spcBef>
            </a:pPr>
            <a:r>
              <a:rPr lang="en-US" sz="1600" dirty="0"/>
              <a:t>Final </a:t>
            </a:r>
            <a:r>
              <a:rPr lang="en-US" sz="1600" dirty="0" smtClean="0"/>
              <a:t>Guidelines Summer 2015</a:t>
            </a:r>
            <a:endParaRPr lang="en-US" sz="1600" dirty="0"/>
          </a:p>
          <a:p>
            <a:pPr marL="1028700" lvl="5" indent="-228600">
              <a:spcBef>
                <a:spcPts val="0"/>
              </a:spcBef>
            </a:pPr>
            <a:r>
              <a:rPr lang="en-US" sz="1600" dirty="0"/>
              <a:t>State Plans </a:t>
            </a:r>
            <a:r>
              <a:rPr lang="en-US" sz="1600" dirty="0" smtClean="0"/>
              <a:t>due Summer 2016</a:t>
            </a:r>
          </a:p>
          <a:p>
            <a:pPr marL="1028700" lvl="5" indent="-228600">
              <a:spcBef>
                <a:spcPts val="0"/>
              </a:spcBef>
            </a:pPr>
            <a:r>
              <a:rPr lang="en-US" sz="1600" dirty="0" smtClean="0"/>
              <a:t>Proposed Federal Plan summer </a:t>
            </a:r>
            <a:br>
              <a:rPr lang="en-US" sz="1600" dirty="0" smtClean="0"/>
            </a:br>
            <a:r>
              <a:rPr lang="en-US" sz="1600" dirty="0" smtClean="0"/>
              <a:t>2015 (final ready summer 2016)</a:t>
            </a:r>
            <a:endParaRPr lang="en-US" sz="1600" dirty="0"/>
          </a:p>
          <a:p>
            <a:pPr>
              <a:buNone/>
            </a:pPr>
            <a:endParaRPr lang="en-US" sz="1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0229" y="-68263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GHG NSPS Requirements for Fossil Fuel-Fired Power Plants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670" y="5372814"/>
            <a:ext cx="3409780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http://www.epa.gov/cleanpowerplan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7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1112520" y="838200"/>
            <a:ext cx="7597140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54" y="2514600"/>
            <a:ext cx="4027335" cy="24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638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EPA conducted a robust pre-proposal stakeholder engagement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Participated in meetings with over 300 utility,  consumer, labor </a:t>
            </a:r>
            <a:br>
              <a:rPr lang="en-US" sz="1900" dirty="0" smtClean="0"/>
            </a:br>
            <a:r>
              <a:rPr lang="en-US" sz="1900" dirty="0" smtClean="0"/>
              <a:t>and environmental groups since June 2013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Held 11 public listening sessions around the country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3,300 people attended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More than 1,600 people offered oral statements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r>
              <a:rPr lang="en-US" sz="2300" dirty="0" smtClean="0"/>
              <a:t>Reached out to all 50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Some states noted </a:t>
            </a:r>
            <a:r>
              <a:rPr lang="en-US" dirty="0" smtClean="0"/>
              <a:t>their programs to address </a:t>
            </a:r>
            <a:br>
              <a:rPr lang="en-US" dirty="0" smtClean="0"/>
            </a:br>
            <a:r>
              <a:rPr lang="en-US" dirty="0" smtClean="0"/>
              <a:t>carbon evolved because of: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The need </a:t>
            </a:r>
            <a:r>
              <a:rPr lang="en-US" sz="1600" dirty="0"/>
              <a:t>to address carbon </a:t>
            </a:r>
            <a:r>
              <a:rPr lang="en-US" sz="1600" dirty="0" smtClean="0"/>
              <a:t>pollution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Electric </a:t>
            </a:r>
            <a:r>
              <a:rPr lang="en-US" sz="1600" dirty="0"/>
              <a:t>system that is </a:t>
            </a:r>
            <a:r>
              <a:rPr lang="en-US" sz="1600" dirty="0" smtClean="0"/>
              <a:t>dynamic, </a:t>
            </a:r>
            <a:r>
              <a:rPr lang="en-US" sz="1600" dirty="0"/>
              <a:t>and in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midst of market </a:t>
            </a:r>
            <a:r>
              <a:rPr lang="en-US" sz="1600" dirty="0" smtClean="0"/>
              <a:t>changes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Modernizing the power sector is good </a:t>
            </a:r>
            <a:br>
              <a:rPr lang="en-US" sz="1600" dirty="0" smtClean="0"/>
            </a:br>
            <a:r>
              <a:rPr lang="en-US" sz="1600" dirty="0" smtClean="0"/>
              <a:t>for the economy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300" dirty="0" smtClean="0"/>
              <a:t>Common themes included reliability, flexibility, affordability, time for plans and implementation</a:t>
            </a:r>
          </a:p>
          <a:p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rgbClr val="71717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0772"/>
            <a:ext cx="603131" cy="365125"/>
          </a:xfrm>
          <a:prstGeom prst="rect">
            <a:avLst/>
          </a:prstGeom>
        </p:spPr>
        <p:txBody>
          <a:bodyPr/>
          <a:lstStyle/>
          <a:p>
            <a:pPr algn="l"/>
            <a:fld id="{095590E6-62A3-4D32-9776-4216EDDDB309}" type="slidenum">
              <a:rPr lang="en-US" smtClean="0">
                <a:latin typeface="+mj-lt"/>
              </a:rPr>
              <a:pPr algn="l"/>
              <a:t>14</a:t>
            </a:fld>
            <a:endParaRPr lang="en-US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133302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latin typeface="+mn-lt"/>
              </a:rPr>
              <a:t>Early Outreach Informed This Proposal</a:t>
            </a:r>
          </a:p>
        </p:txBody>
      </p:sp>
      <p:pic>
        <p:nvPicPr>
          <p:cNvPr id="6" name="Picture 5" descr="P:\111 d proposal -- Carbon Pollution Standard\Listening Sessions\Photos from LS\man at mic -- listening session 2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68" y="2777966"/>
            <a:ext cx="2368088" cy="221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1112520" y="838200"/>
            <a:ext cx="7580168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73480"/>
            <a:ext cx="805434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This Clean Power Plan (CPP) proposal will: 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sz="1800" dirty="0" smtClean="0"/>
              <a:t>Reduce carbon pollution from existing power plants, for which there are currently no national limits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Maintain an </a:t>
            </a:r>
            <a:r>
              <a:rPr lang="en-US" sz="1800" b="1" u="sng" dirty="0" smtClean="0">
                <a:solidFill>
                  <a:srgbClr val="FF0000"/>
                </a:solidFill>
              </a:rPr>
              <a:t>affordable, reliable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energy system </a:t>
            </a:r>
            <a:r>
              <a:rPr lang="en-US" sz="1800" dirty="0"/>
              <a:t>and will help m</a:t>
            </a:r>
            <a:r>
              <a:rPr lang="en-US" sz="1800" dirty="0" smtClean="0"/>
              <a:t>ove </a:t>
            </a:r>
            <a:r>
              <a:rPr lang="en-US" sz="1800" dirty="0"/>
              <a:t>us toward a cleaner, more stable environment for future </a:t>
            </a:r>
            <a:r>
              <a:rPr lang="en-US" sz="1800" dirty="0" smtClean="0"/>
              <a:t>generations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By 2030, reduce nationwide carbon dioxide emissions, from </a:t>
            </a:r>
            <a:r>
              <a:rPr lang="en-US" sz="1800" dirty="0"/>
              <a:t>the power sector </a:t>
            </a:r>
            <a:r>
              <a:rPr lang="en-US" sz="1800" dirty="0" smtClean="0"/>
              <a:t>by </a:t>
            </a:r>
            <a:r>
              <a:rPr lang="en-US" sz="1800" dirty="0"/>
              <a:t>approximately </a:t>
            </a:r>
            <a:r>
              <a:rPr lang="en-US" sz="1800" b="1" u="sng" dirty="0" smtClean="0">
                <a:solidFill>
                  <a:srgbClr val="FF0000"/>
                </a:solidFill>
              </a:rPr>
              <a:t>30% </a:t>
            </a:r>
            <a:r>
              <a:rPr lang="en-US" sz="1800" b="1" u="sng" dirty="0">
                <a:solidFill>
                  <a:srgbClr val="FF0000"/>
                </a:solidFill>
              </a:rPr>
              <a:t>from 2005 </a:t>
            </a:r>
            <a:r>
              <a:rPr lang="en-US" sz="1800" b="1" u="sng" dirty="0" smtClean="0">
                <a:solidFill>
                  <a:srgbClr val="FF0000"/>
                </a:solidFill>
              </a:rPr>
              <a:t>levels</a:t>
            </a:r>
            <a:r>
              <a:rPr lang="en-US" sz="1800" dirty="0"/>
              <a:t>, </a:t>
            </a:r>
            <a:r>
              <a:rPr lang="en-US" sz="1800" dirty="0" smtClean="0"/>
              <a:t>with significant </a:t>
            </a:r>
            <a:r>
              <a:rPr lang="en-US" sz="1800" dirty="0"/>
              <a:t>reductions </a:t>
            </a:r>
            <a:r>
              <a:rPr lang="en-US" sz="1800" dirty="0" smtClean="0"/>
              <a:t>to begin </a:t>
            </a:r>
            <a:r>
              <a:rPr lang="en-US" sz="1800" dirty="0"/>
              <a:t>by 2020</a:t>
            </a:r>
            <a:br>
              <a:rPr lang="en-US" sz="1800" dirty="0"/>
            </a:br>
            <a:endParaRPr lang="en-US" dirty="0" smtClean="0"/>
          </a:p>
          <a:p>
            <a:r>
              <a:rPr lang="en-US" sz="1800" dirty="0"/>
              <a:t>Cut hundreds of thousands of tons of harmful particle pollution, sulfur dioxide and nitrogen oxides as a </a:t>
            </a:r>
            <a:r>
              <a:rPr lang="en-US" sz="1800" b="1" u="sng" dirty="0" smtClean="0">
                <a:solidFill>
                  <a:srgbClr val="FF0000"/>
                </a:solidFill>
              </a:rPr>
              <a:t>co-benefit</a:t>
            </a:r>
            <a:r>
              <a:rPr lang="en-US" sz="1800" dirty="0" smtClean="0"/>
              <a:t> </a:t>
            </a:r>
          </a:p>
          <a:p>
            <a:pPr lvl="1"/>
            <a:r>
              <a:rPr lang="en-US" sz="1500" dirty="0"/>
              <a:t>Proposal will avoid an estimated 2,700 to 6,600 premature deaths and 140,000 to 150,000 asthma attacks in 2030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r>
              <a:rPr lang="en-US" sz="1800" dirty="0"/>
              <a:t>Provide important health protections to the most vulnerable, such as children and older </a:t>
            </a:r>
            <a:r>
              <a:rPr lang="en-US" sz="1800" dirty="0" smtClean="0"/>
              <a:t>Americans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 smtClean="0"/>
              <a:t>Lead to health and climate benefits worth an estimated </a:t>
            </a:r>
            <a:r>
              <a:rPr lang="en-US" sz="1800" u="sng" dirty="0" smtClean="0"/>
              <a:t>$55 billion to $93 billion</a:t>
            </a:r>
            <a:r>
              <a:rPr lang="en-US" sz="1800" dirty="0" smtClean="0"/>
              <a:t> in 2030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From soot and smog reductions alone, for every dollar invested through the Clean Power Plan - - American families will see up to $7 in health benefits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4381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7F8773-F1DD-4387-AABC-7F4DE91A3E8E}" type="slidenum">
              <a:rPr lang="en-US" sz="1500" smtClean="0"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en-US" sz="1500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" y="-45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+mn-lt"/>
                <a:ea typeface="+mj-ea"/>
                <a:cs typeface="Arial" panose="020B0604020202020204" pitchFamily="34" charset="0"/>
              </a:rPr>
              <a:t>Summary -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111(d) Existing Power Plant Proposal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12520" y="838200"/>
            <a:ext cx="759714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7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002"/>
            <a:ext cx="8252460" cy="5426911"/>
          </a:xfrm>
        </p:spPr>
        <p:txBody>
          <a:bodyPr>
            <a:normAutofit/>
          </a:bodyPr>
          <a:lstStyle/>
          <a:p>
            <a:r>
              <a:rPr lang="en-US" sz="1900" u="sng" dirty="0" smtClean="0"/>
              <a:t>Build on actions</a:t>
            </a:r>
            <a:r>
              <a:rPr lang="en-US" sz="1900" dirty="0" smtClean="0"/>
              <a:t> states, cities and businesses across the country are already taking to address the risks of climate change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1900" u="sng" dirty="0" smtClean="0"/>
              <a:t>Spur investment</a:t>
            </a:r>
            <a:r>
              <a:rPr lang="en-US" sz="1900" dirty="0" smtClean="0"/>
              <a:t> in cleaner and more efficient technologies, creating jobs and driving innovation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1900" dirty="0" smtClean="0"/>
              <a:t>Require a </a:t>
            </a:r>
            <a:r>
              <a:rPr lang="en-US" sz="1900" u="sng" dirty="0" smtClean="0"/>
              <a:t>reasonable emission reduction glidepath</a:t>
            </a:r>
            <a:r>
              <a:rPr lang="en-US" sz="1900" dirty="0" smtClean="0"/>
              <a:t> starting in 2020</a:t>
            </a:r>
            <a:br>
              <a:rPr lang="en-US" sz="1900" dirty="0" smtClean="0"/>
            </a:br>
            <a:endParaRPr lang="en-US" sz="1900" dirty="0" smtClean="0"/>
          </a:p>
          <a:p>
            <a:pPr lvl="0">
              <a:lnSpc>
                <a:spcPct val="120000"/>
              </a:lnSpc>
            </a:pPr>
            <a:r>
              <a:rPr lang="en-US" sz="1900" dirty="0" smtClean="0"/>
              <a:t>Provide a </a:t>
            </a:r>
            <a:r>
              <a:rPr lang="en-US" sz="1900" u="sng" dirty="0" smtClean="0"/>
              <a:t>flexible timeline</a:t>
            </a:r>
            <a:r>
              <a:rPr lang="en-US" sz="1900" dirty="0" smtClean="0"/>
              <a:t>—up to 15 years from guideline issuance—for all emission reduction measures to be fully implemented in 2030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/>
              <a:t>Recognizing that investments in infrastructure can take time to put in place and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/>
              <a:t>Avoiding stranded assets</a:t>
            </a:r>
            <a:endParaRPr lang="en-US" sz="1900" dirty="0" smtClean="0"/>
          </a:p>
          <a:p>
            <a:pPr lvl="0">
              <a:lnSpc>
                <a:spcPct val="120000"/>
              </a:lnSpc>
            </a:pPr>
            <a:r>
              <a:rPr lang="en-US" sz="1900" dirty="0" smtClean="0"/>
              <a:t>Provide an array of tools states can use to formulate approvable plans</a:t>
            </a:r>
            <a:r>
              <a:rPr lang="en-US" sz="2300" dirty="0" smtClean="0"/>
              <a:t>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819900" cy="533400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defRPr/>
            </a:pPr>
            <a:r>
              <a:rPr lang="en-US" sz="2400" b="1" dirty="0">
                <a:cs typeface="Arial" panose="020B0604020202020204" pitchFamily="34" charset="0"/>
              </a:rPr>
              <a:t>Summary - 111(d) Existing Power Plant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z="11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1112520" y="838200"/>
            <a:ext cx="7597140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3860" y="6017797"/>
            <a:ext cx="3409780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http://www.epa.gov/cleanpowerplan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7803"/>
            <a:ext cx="7219950" cy="6254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Other Benefits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125855" y="823277"/>
            <a:ext cx="7583805" cy="13652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228600" y="1616074"/>
            <a:ext cx="2590801" cy="3870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990600"/>
            <a:ext cx="44747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Electricity bills down </a:t>
            </a:r>
            <a:endParaRPr lang="en-US" sz="3000" dirty="0" smtClean="0">
              <a:latin typeface="+mj-lt"/>
            </a:endParaRPr>
          </a:p>
          <a:p>
            <a:pPr algn="ctr"/>
            <a:r>
              <a:rPr lang="en-US" sz="3000" dirty="0" smtClean="0">
                <a:latin typeface="+mj-lt"/>
              </a:rPr>
              <a:t>8</a:t>
            </a:r>
            <a:r>
              <a:rPr lang="en-US" sz="3000" dirty="0">
                <a:latin typeface="+mj-lt"/>
              </a:rPr>
              <a:t>% in 2030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4290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8%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352800" y="2133600"/>
          <a:ext cx="5562600" cy="39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37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127"/>
            <a:ext cx="7772400" cy="99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After Proposal, Coal &amp; Natural Gas Remain Leading Sources of Electricity Generation</a:t>
            </a:r>
            <a:endParaRPr lang="en-US" sz="2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7526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Each more than 30% of projected generation in </a:t>
            </a:r>
            <a:r>
              <a:rPr lang="en-US" b="1" dirty="0" smtClean="0"/>
              <a:t>2030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12520" y="1066800"/>
            <a:ext cx="759714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graphicFrame>
        <p:nvGraphicFramePr>
          <p:cNvPr id="8" name="Content Placeholder 8"/>
          <p:cNvGraphicFramePr>
            <a:graphicFrameLocks/>
          </p:cNvGraphicFramePr>
          <p:nvPr>
            <p:extLst/>
          </p:nvPr>
        </p:nvGraphicFramePr>
        <p:xfrm>
          <a:off x="457200" y="1817132"/>
          <a:ext cx="8686800" cy="50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01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2520" y="0"/>
            <a:ext cx="8033978" cy="112871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+mn-lt"/>
              </a:rPr>
              <a:t>Background:  Clean Air Act Section 111(d)</a:t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>Best System of Emission Reduction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E306-FAD4-4812-A7E8-9E5792C512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Previous EPA rules under this section of the </a:t>
            </a:r>
            <a:r>
              <a:rPr lang="en-US" dirty="0" smtClean="0">
                <a:latin typeface="+mn-lt"/>
              </a:rPr>
              <a:t>Clean </a:t>
            </a:r>
            <a:r>
              <a:rPr lang="en-US" dirty="0" smtClean="0">
                <a:latin typeface="+mn-lt"/>
              </a:rPr>
              <a:t>Air Act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have </a:t>
            </a:r>
            <a:r>
              <a:rPr lang="en-US" dirty="0" smtClean="0">
                <a:latin typeface="+mn-lt"/>
              </a:rPr>
              <a:t>considered “add-on” control </a:t>
            </a:r>
            <a:r>
              <a:rPr lang="en-US" dirty="0" smtClean="0">
                <a:latin typeface="+mn-lt"/>
              </a:rPr>
              <a:t>technologies </a:t>
            </a:r>
            <a:r>
              <a:rPr lang="en-US" dirty="0" smtClean="0">
                <a:latin typeface="+mn-lt"/>
              </a:rPr>
              <a:t>– like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scrubbers </a:t>
            </a:r>
            <a:r>
              <a:rPr lang="en-US" dirty="0" smtClean="0">
                <a:latin typeface="+mn-lt"/>
              </a:rPr>
              <a:t>-- that </a:t>
            </a:r>
            <a:r>
              <a:rPr lang="en-US" dirty="0">
                <a:latin typeface="+mn-lt"/>
              </a:rPr>
              <a:t>are technically </a:t>
            </a:r>
            <a:r>
              <a:rPr lang="en-US" dirty="0" smtClean="0">
                <a:latin typeface="+mn-lt"/>
              </a:rPr>
              <a:t>feasible </a:t>
            </a:r>
            <a:r>
              <a:rPr lang="en-US" dirty="0">
                <a:latin typeface="+mn-lt"/>
              </a:rPr>
              <a:t>to deploy at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virtually </a:t>
            </a:r>
            <a:r>
              <a:rPr lang="en-US" dirty="0">
                <a:latin typeface="+mn-lt"/>
              </a:rPr>
              <a:t>any </a:t>
            </a:r>
            <a:r>
              <a:rPr lang="en-US" dirty="0" smtClean="0">
                <a:latin typeface="+mn-lt"/>
              </a:rPr>
              <a:t>facility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 </a:t>
            </a:r>
            <a:r>
              <a:rPr lang="en-US" dirty="0">
                <a:latin typeface="+mn-lt"/>
              </a:rPr>
              <a:t>contrast, there are a wide variety of ways to </a:t>
            </a:r>
            <a:r>
              <a:rPr lang="en-US" dirty="0" smtClean="0">
                <a:latin typeface="+mn-lt"/>
              </a:rPr>
              <a:t>reduce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carbon </a:t>
            </a:r>
            <a:r>
              <a:rPr lang="en-US" dirty="0">
                <a:latin typeface="+mn-lt"/>
              </a:rPr>
              <a:t>pollution that are commercially </a:t>
            </a:r>
            <a:r>
              <a:rPr lang="en-US" dirty="0" smtClean="0">
                <a:latin typeface="+mn-lt"/>
              </a:rPr>
              <a:t>available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technically </a:t>
            </a:r>
            <a:r>
              <a:rPr lang="en-US" dirty="0">
                <a:latin typeface="+mn-lt"/>
              </a:rPr>
              <a:t>feasible, and cost </a:t>
            </a:r>
            <a:r>
              <a:rPr lang="en-US" dirty="0" smtClean="0">
                <a:latin typeface="+mn-lt"/>
              </a:rPr>
              <a:t>effective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opportunities vary from state to state, depending on how electricity is generated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energy infrastructure, and other </a:t>
            </a:r>
            <a:r>
              <a:rPr lang="en-US" dirty="0" smtClean="0">
                <a:latin typeface="+mn-lt"/>
              </a:rPr>
              <a:t>factors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 this proposal, EPA took an approach that viewed the Clean Air Act factors in determining </a:t>
            </a:r>
            <a:r>
              <a:rPr lang="en-US" u="sng" dirty="0" smtClean="0">
                <a:latin typeface="+mn-lt"/>
              </a:rPr>
              <a:t>Best System of Emission Reduction</a:t>
            </a:r>
            <a:r>
              <a:rPr lang="en-US" dirty="0" smtClean="0">
                <a:latin typeface="+mn-lt"/>
              </a:rPr>
              <a:t> (BSER) in light of the interconnected nature of power generation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2520" y="1055557"/>
            <a:ext cx="757428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09960" y="6214646"/>
            <a:ext cx="3409780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http://www.epa.gov/cleanpowerplan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5" y="1600703"/>
            <a:ext cx="216534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371600" lvl="2" indent="-1204913" algn="ctr"/>
            <a:r>
              <a:rPr lang="en-US" sz="1600" b="1" dirty="0"/>
              <a:t>BSER </a:t>
            </a:r>
            <a:r>
              <a:rPr lang="en-US" sz="1600" b="1" dirty="0" smtClean="0"/>
              <a:t>factors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lvl="3" indent="-1204913" algn="ctr">
              <a:defRPr/>
            </a:pPr>
            <a:r>
              <a:rPr lang="en-US" sz="1600" dirty="0" smtClean="0"/>
              <a:t>Costs</a:t>
            </a:r>
            <a:r>
              <a:rPr lang="en-US" sz="1600" b="1" dirty="0" smtClean="0"/>
              <a:t> </a:t>
            </a:r>
            <a:endParaRPr lang="en-US" sz="1600" dirty="0"/>
          </a:p>
          <a:p>
            <a:pPr lvl="3" indent="-1204913" algn="ctr">
              <a:defRPr/>
            </a:pPr>
            <a:r>
              <a:rPr lang="en-US" sz="1600" dirty="0"/>
              <a:t>Size of reductions </a:t>
            </a:r>
          </a:p>
          <a:p>
            <a:pPr lvl="3" indent="-1204913" algn="ctr">
              <a:defRPr/>
            </a:pPr>
            <a:r>
              <a:rPr lang="en-US" sz="1600" dirty="0"/>
              <a:t>Technology</a:t>
            </a:r>
          </a:p>
          <a:p>
            <a:pPr lvl="3" indent="-1204913" algn="ctr">
              <a:defRPr/>
            </a:pPr>
            <a:r>
              <a:rPr lang="en-US" sz="1600" dirty="0"/>
              <a:t>Feasibility</a:t>
            </a:r>
          </a:p>
          <a:p>
            <a:pPr marL="1371600" indent="-1204913"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17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67930"/>
            <a:ext cx="3267075" cy="42429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533" y="1552287"/>
            <a:ext cx="5158740" cy="4724400"/>
          </a:xfrm>
        </p:spPr>
        <p:txBody>
          <a:bodyPr>
            <a:normAutofit/>
          </a:bodyPr>
          <a:lstStyle/>
          <a:p>
            <a:pPr marL="571500" indent="-520700">
              <a:spcBef>
                <a:spcPts val="600"/>
              </a:spcBef>
              <a:spcAft>
                <a:spcPts val="600"/>
              </a:spcAf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Clean Air Act:  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40K foot view</a:t>
            </a:r>
          </a:p>
          <a:p>
            <a:pPr marL="571500" indent="-520700">
              <a:spcBef>
                <a:spcPts val="600"/>
              </a:spcBef>
              <a:spcAft>
                <a:spcPts val="600"/>
              </a:spcAf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Key EPA Actions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on Climate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Mitigation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207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Mobile Sources</a:t>
            </a:r>
          </a:p>
          <a:p>
            <a:pPr marL="914400" lvl="1" indent="-5207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EPA’s Clean Power Plan</a:t>
            </a:r>
          </a:p>
          <a:p>
            <a:pPr marL="914400" lvl="1" indent="-5207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Oil and Gas</a:t>
            </a:r>
          </a:p>
          <a:p>
            <a:pPr marL="914400" lvl="1" indent="-5207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Programs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1112520" y="838200"/>
            <a:ext cx="7597140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257300" y="82549"/>
            <a:ext cx="5524500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smtClean="0">
                <a:latin typeface="+mn-lt"/>
              </a:rPr>
              <a:t>Outline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155" y="5420306"/>
            <a:ext cx="673787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www.epa.gov/climatechange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www.epa.gov/cleanpowerplan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330604"/>
            <a:ext cx="7886700" cy="6254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EPA Establishes a Goal for Every State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3251"/>
            <a:ext cx="8476802" cy="5962154"/>
          </a:xfrm>
        </p:spPr>
        <p:txBody>
          <a:bodyPr>
            <a:noAutofit/>
          </a:bodyPr>
          <a:lstStyle/>
          <a:p>
            <a:r>
              <a:rPr lang="en-US" sz="1800" dirty="0"/>
              <a:t>EPA analyzed the </a:t>
            </a:r>
            <a:r>
              <a:rPr lang="en-US" sz="1800" u="sng" dirty="0"/>
              <a:t>practical and affordable strategies</a:t>
            </a:r>
            <a:r>
              <a:rPr lang="en-US" sz="1800" dirty="0"/>
              <a:t> </a:t>
            </a:r>
            <a:r>
              <a:rPr lang="en-US" sz="1800" dirty="0" smtClean="0"/>
              <a:t>that states </a:t>
            </a:r>
            <a:r>
              <a:rPr lang="en-US" sz="1800" dirty="0"/>
              <a:t>and utilities are already using to lower carbon pollution from the power </a:t>
            </a:r>
            <a:r>
              <a:rPr lang="en-US" sz="1800" dirty="0" smtClean="0"/>
              <a:t>sector </a:t>
            </a:r>
            <a:br>
              <a:rPr lang="en-US" sz="1800" dirty="0" smtClean="0"/>
            </a:br>
            <a:endParaRPr lang="en-US" sz="1800" dirty="0"/>
          </a:p>
          <a:p>
            <a:pPr lvl="0">
              <a:lnSpc>
                <a:spcPct val="110000"/>
              </a:lnSpc>
            </a:pPr>
            <a:r>
              <a:rPr lang="en-US" sz="1800" dirty="0" smtClean="0"/>
              <a:t>Proposed goals are based on a </a:t>
            </a:r>
            <a:r>
              <a:rPr lang="en-US" sz="1800" u="sng" dirty="0" smtClean="0"/>
              <a:t>consistent national formula</a:t>
            </a:r>
            <a:r>
              <a:rPr lang="en-US" sz="1800" dirty="0" smtClean="0"/>
              <a:t>, calculated with state and regional specific information  </a:t>
            </a:r>
            <a:br>
              <a:rPr lang="en-US" sz="1800" dirty="0" smtClean="0"/>
            </a:br>
            <a:endParaRPr lang="en-US" sz="1800" dirty="0" smtClean="0"/>
          </a:p>
          <a:p>
            <a:pPr lvl="0">
              <a:lnSpc>
                <a:spcPct val="110000"/>
              </a:lnSpc>
            </a:pPr>
            <a:r>
              <a:rPr lang="en-US" sz="1800" b="1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Each </a:t>
            </a:r>
            <a:r>
              <a:rPr lang="en-US" sz="1800" b="1" dirty="0">
                <a:solidFill>
                  <a:srgbClr val="990033"/>
                </a:solidFill>
                <a:ea typeface="Times New Roman" panose="02020603050405020304" pitchFamily="18" charset="0"/>
              </a:rPr>
              <a:t>state </a:t>
            </a:r>
            <a:r>
              <a:rPr lang="en-US" sz="1800" b="1" u="sng" dirty="0">
                <a:solidFill>
                  <a:srgbClr val="990033"/>
                </a:solidFill>
                <a:ea typeface="Times New Roman" panose="02020603050405020304" pitchFamily="18" charset="0"/>
              </a:rPr>
              <a:t>goal</a:t>
            </a:r>
            <a:r>
              <a:rPr lang="en-US" sz="1800" b="1" dirty="0">
                <a:solidFill>
                  <a:srgbClr val="990033"/>
                </a:solidFill>
                <a:ea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is expressed as </a:t>
            </a:r>
            <a:r>
              <a:rPr lang="en-US" sz="1800" b="1" dirty="0">
                <a:solidFill>
                  <a:srgbClr val="990033"/>
                </a:solidFill>
                <a:ea typeface="Times New Roman" panose="02020603050405020304" pitchFamily="18" charset="0"/>
              </a:rPr>
              <a:t>a </a:t>
            </a:r>
            <a:r>
              <a:rPr lang="en-US" sz="1800" b="1" u="sng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rate</a:t>
            </a:r>
            <a:r>
              <a:rPr lang="en-US" sz="1800" b="1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 (pounds of CO</a:t>
            </a:r>
            <a:r>
              <a:rPr lang="en-US" sz="1800" b="1" baseline="-25000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 per </a:t>
            </a:r>
            <a:r>
              <a:rPr lang="en-US" sz="1800" b="1" dirty="0" err="1" smtClean="0">
                <a:solidFill>
                  <a:srgbClr val="990033"/>
                </a:solidFill>
                <a:ea typeface="Times New Roman" panose="02020603050405020304" pitchFamily="18" charset="0"/>
              </a:rPr>
              <a:t>MWh</a:t>
            </a:r>
            <a:r>
              <a:rPr lang="en-US" sz="1800" b="1" dirty="0" smtClean="0">
                <a:solidFill>
                  <a:srgbClr val="990033"/>
                </a:solidFill>
                <a:ea typeface="Times New Roman" panose="02020603050405020304" pitchFamily="18" charset="0"/>
              </a:rPr>
              <a:t>) </a:t>
            </a:r>
            <a:r>
              <a:rPr lang="en-US" sz="1800" dirty="0" smtClean="0">
                <a:ea typeface="Times New Roman" panose="02020603050405020304" pitchFamily="18" charset="0"/>
              </a:rPr>
              <a:t>– </a:t>
            </a:r>
            <a:r>
              <a:rPr lang="en-US" sz="1800" dirty="0">
                <a:ea typeface="Times New Roman" panose="02020603050405020304" pitchFamily="18" charset="0"/>
              </a:rPr>
              <a:t>a </a:t>
            </a:r>
            <a:r>
              <a:rPr lang="en-US" sz="1800" dirty="0" smtClean="0">
                <a:ea typeface="Times New Roman" panose="02020603050405020304" pitchFamily="18" charset="0"/>
              </a:rPr>
              <a:t>statewide </a:t>
            </a:r>
            <a:r>
              <a:rPr lang="en-US" sz="1800" dirty="0">
                <a:ea typeface="Times New Roman" panose="02020603050405020304" pitchFamily="18" charset="0"/>
              </a:rPr>
              <a:t>number for the future carbon intensity </a:t>
            </a:r>
            <a:r>
              <a:rPr lang="en-US" sz="1800" dirty="0" smtClean="0">
                <a:ea typeface="Times New Roman" panose="02020603050405020304" pitchFamily="18" charset="0"/>
              </a:rPr>
              <a:t>of covered </a:t>
            </a:r>
            <a:r>
              <a:rPr lang="en-US" sz="1800" dirty="0">
                <a:ea typeface="Times New Roman" panose="02020603050405020304" pitchFamily="18" charset="0"/>
              </a:rPr>
              <a:t>existing fossil-fuel-fired power plants in </a:t>
            </a:r>
            <a:r>
              <a:rPr lang="en-US" sz="1800" dirty="0" smtClean="0">
                <a:ea typeface="Times New Roman" panose="02020603050405020304" pitchFamily="18" charset="0"/>
              </a:rPr>
              <a:t>a state</a:t>
            </a:r>
            <a:br>
              <a:rPr lang="en-US" sz="1800" dirty="0" smtClean="0">
                <a:ea typeface="Times New Roman" panose="02020603050405020304" pitchFamily="18" charset="0"/>
              </a:rPr>
            </a:br>
            <a:endParaRPr lang="en-US" sz="1800" dirty="0" smtClean="0">
              <a:ea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Times New Roman" panose="02020603050405020304" pitchFamily="18" charset="0"/>
              </a:rPr>
              <a:t>The state rate goal is calculated to account for </a:t>
            </a:r>
            <a:r>
              <a:rPr lang="en-US" sz="1800" dirty="0" smtClean="0">
                <a:ea typeface="Times New Roman" panose="02020603050405020304" pitchFamily="18" charset="0"/>
              </a:rPr>
              <a:t/>
            </a:r>
            <a:br>
              <a:rPr lang="en-US" sz="1800" dirty="0" smtClean="0">
                <a:ea typeface="Times New Roman" panose="02020603050405020304" pitchFamily="18" charset="0"/>
              </a:rPr>
            </a:br>
            <a:r>
              <a:rPr lang="en-US" sz="1800" dirty="0" smtClean="0">
                <a:ea typeface="Times New Roman" panose="02020603050405020304" pitchFamily="18" charset="0"/>
              </a:rPr>
              <a:t>the </a:t>
            </a:r>
            <a:r>
              <a:rPr lang="en-US" sz="1800" dirty="0">
                <a:ea typeface="Times New Roman" panose="02020603050405020304" pitchFamily="18" charset="0"/>
              </a:rPr>
              <a:t>mix of power sources in each state and the </a:t>
            </a:r>
            <a:r>
              <a:rPr lang="en-US" sz="1800" dirty="0" smtClean="0">
                <a:ea typeface="Times New Roman" panose="02020603050405020304" pitchFamily="18" charset="0"/>
              </a:rPr>
              <a:t/>
            </a:r>
            <a:br>
              <a:rPr lang="en-US" sz="1800" dirty="0" smtClean="0">
                <a:ea typeface="Times New Roman" panose="02020603050405020304" pitchFamily="18" charset="0"/>
              </a:rPr>
            </a:br>
            <a:r>
              <a:rPr lang="en-US" sz="1800" dirty="0" smtClean="0">
                <a:ea typeface="Times New Roman" panose="02020603050405020304" pitchFamily="18" charset="0"/>
              </a:rPr>
              <a:t>application </a:t>
            </a:r>
            <a:r>
              <a:rPr lang="en-US" sz="1800" dirty="0">
                <a:ea typeface="Times New Roman" panose="02020603050405020304" pitchFamily="18" charset="0"/>
              </a:rPr>
              <a:t>of </a:t>
            </a:r>
            <a:r>
              <a:rPr lang="en-US" sz="1800" dirty="0" smtClean="0">
                <a:ea typeface="Times New Roman" panose="02020603050405020304" pitchFamily="18" charset="0"/>
              </a:rPr>
              <a:t>four </a:t>
            </a:r>
            <a:r>
              <a:rPr lang="en-US" sz="1800" dirty="0">
                <a:ea typeface="Times New Roman" panose="02020603050405020304" pitchFamily="18" charset="0"/>
              </a:rPr>
              <a:t>“building blocks” that make </a:t>
            </a:r>
            <a:r>
              <a:rPr lang="en-US" sz="1800" dirty="0" smtClean="0">
                <a:ea typeface="Times New Roman" panose="02020603050405020304" pitchFamily="18" charset="0"/>
              </a:rPr>
              <a:t/>
            </a:r>
            <a:br>
              <a:rPr lang="en-US" sz="1800" dirty="0" smtClean="0">
                <a:ea typeface="Times New Roman" panose="02020603050405020304" pitchFamily="18" charset="0"/>
              </a:rPr>
            </a:br>
            <a:r>
              <a:rPr lang="en-US" sz="1800" dirty="0" smtClean="0">
                <a:ea typeface="Times New Roman" panose="02020603050405020304" pitchFamily="18" charset="0"/>
              </a:rPr>
              <a:t>up </a:t>
            </a:r>
            <a:r>
              <a:rPr lang="en-US" sz="1800" dirty="0">
                <a:ea typeface="Times New Roman" panose="02020603050405020304" pitchFamily="18" charset="0"/>
              </a:rPr>
              <a:t>the best system of emission reduction</a:t>
            </a:r>
            <a:br>
              <a:rPr lang="en-US" sz="1800" dirty="0">
                <a:ea typeface="Times New Roman" panose="02020603050405020304" pitchFamily="18" charset="0"/>
              </a:rPr>
            </a:br>
            <a:endParaRPr lang="en-US" sz="1800" dirty="0">
              <a:ea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Times New Roman" panose="02020603050405020304" pitchFamily="18" charset="0"/>
              </a:rPr>
              <a:t>States will need to meet an interim goal and </a:t>
            </a:r>
            <a:r>
              <a:rPr lang="en-US" sz="1800" dirty="0" smtClean="0">
                <a:ea typeface="Times New Roman" panose="02020603050405020304" pitchFamily="18" charset="0"/>
              </a:rPr>
              <a:t/>
            </a:r>
            <a:br>
              <a:rPr lang="en-US" sz="1800" dirty="0" smtClean="0">
                <a:ea typeface="Times New Roman" panose="02020603050405020304" pitchFamily="18" charset="0"/>
              </a:rPr>
            </a:br>
            <a:r>
              <a:rPr lang="en-US" sz="1800" dirty="0" smtClean="0">
                <a:ea typeface="Times New Roman" panose="02020603050405020304" pitchFamily="18" charset="0"/>
              </a:rPr>
              <a:t>a </a:t>
            </a:r>
            <a:r>
              <a:rPr lang="en-US" sz="1800" dirty="0">
                <a:ea typeface="Times New Roman" panose="02020603050405020304" pitchFamily="18" charset="0"/>
              </a:rPr>
              <a:t>final goal</a:t>
            </a:r>
          </a:p>
          <a:p>
            <a:pPr lvl="0">
              <a:lnSpc>
                <a:spcPct val="110000"/>
              </a:lnSpc>
            </a:pPr>
            <a:endParaRPr lang="en-US" sz="2000" dirty="0" smtClean="0"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5889032" y="3033411"/>
            <a:ext cx="526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12520" y="832642"/>
            <a:ext cx="7669082" cy="2143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80489"/>
            <a:ext cx="3142802" cy="19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en-US" sz="24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304800" y="228600"/>
          <a:ext cx="8534400" cy="640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620211"/>
                <a:gridCol w="3069389"/>
              </a:tblGrid>
              <a:tr h="8977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Building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Block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Strategy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EPA Used to Calculate the State Goal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Maximum Flexibility: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Examples of State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Compliance Measures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4754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Make fossil fuel-fired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power plants more efficient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Efficiency Improvements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improvements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Co-firing or switching to natural gas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Coal retirements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Retrofit carbon capture and sequestration (CCS)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775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Use lower-emitting power sources more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Dispatch changes to existing natural gas combined cycle (CC)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Dispatch changes to existing natural gas CC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7977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Build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more zero/low-emitting energy sources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Renewable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Certain Nuclear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New NGCC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Renewables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Nuclear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(new and up rate)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New coal with CCS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7977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Use electricity more efficiently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Demand-side energy efficiency programs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Demand-side energy efficiency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Transmission efficiency improvements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Energy storage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-692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Flexibilities </a:t>
            </a:r>
            <a:r>
              <a:rPr lang="en-US" sz="3200" b="1" dirty="0" smtClean="0">
                <a:latin typeface="+mn-lt"/>
              </a:rPr>
              <a:t>Available To States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460" y="1249524"/>
            <a:ext cx="8054340" cy="4541676"/>
          </a:xfrm>
        </p:spPr>
        <p:txBody>
          <a:bodyPr>
            <a:normAutofit fontScale="92500" lnSpcReduction="10000"/>
          </a:bodyPr>
          <a:lstStyle/>
          <a:p>
            <a:pPr marL="171450" lvl="1">
              <a:spcBef>
                <a:spcPts val="750"/>
              </a:spcBef>
              <a:defRPr/>
            </a:pPr>
            <a:r>
              <a:rPr lang="en-US" sz="1900" b="1" dirty="0" smtClean="0"/>
              <a:t>Timing</a:t>
            </a:r>
            <a:r>
              <a:rPr lang="en-US" sz="1900" dirty="0" smtClean="0"/>
              <a:t>  </a:t>
            </a:r>
          </a:p>
          <a:p>
            <a:pPr marL="685800" lvl="2" indent="-342900">
              <a:spcBef>
                <a:spcPts val="75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 smtClean="0"/>
              <a:t>Up to </a:t>
            </a:r>
            <a:r>
              <a:rPr lang="en-US" sz="1600" dirty="0"/>
              <a:t>15-year window in which to plan for and achieve reductions in carbon </a:t>
            </a:r>
            <a:r>
              <a:rPr lang="en-US" sz="1600" dirty="0" smtClean="0"/>
              <a:t>pollution  </a:t>
            </a:r>
          </a:p>
          <a:p>
            <a:pPr marL="685800" lvl="2" indent="-342900">
              <a:spcBef>
                <a:spcPts val="75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U</a:t>
            </a:r>
            <a:r>
              <a:rPr lang="en-US" sz="1600" dirty="0" smtClean="0"/>
              <a:t>p </a:t>
            </a:r>
            <a:r>
              <a:rPr lang="en-US" sz="1600" dirty="0"/>
              <a:t>to two or three years to submit final </a:t>
            </a:r>
            <a:r>
              <a:rPr lang="en-US" sz="1600" dirty="0" smtClean="0"/>
              <a:t>plans 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/>
          </a:p>
          <a:p>
            <a:pPr>
              <a:defRPr/>
            </a:pPr>
            <a:r>
              <a:rPr lang="en-US" sz="1900" b="1" dirty="0" smtClean="0"/>
              <a:t>Form </a:t>
            </a:r>
            <a:r>
              <a:rPr lang="en-US" sz="1900" b="1" dirty="0"/>
              <a:t>of </a:t>
            </a:r>
            <a:r>
              <a:rPr lang="en-US" sz="1900" b="1" dirty="0" smtClean="0"/>
              <a:t>goal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dirty="0" smtClean="0"/>
              <a:t>States </a:t>
            </a:r>
            <a:r>
              <a:rPr lang="en-US" sz="1600" dirty="0"/>
              <a:t>can use either a rate-based or mass-based </a:t>
            </a:r>
            <a:r>
              <a:rPr lang="en-US" sz="1600" dirty="0" smtClean="0"/>
              <a:t>goal</a:t>
            </a:r>
            <a:br>
              <a:rPr lang="en-US" sz="1600" dirty="0" smtClean="0"/>
            </a:br>
            <a:endParaRPr lang="en-US" sz="1600" dirty="0" smtClean="0"/>
          </a:p>
          <a:p>
            <a:pPr>
              <a:defRPr/>
            </a:pPr>
            <a:r>
              <a:rPr lang="en-US" sz="1900" b="1" dirty="0"/>
              <a:t>Single or </a:t>
            </a:r>
            <a:r>
              <a:rPr lang="en-US" sz="1900" b="1" dirty="0" smtClean="0"/>
              <a:t>multi-state plans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dirty="0" smtClean="0"/>
              <a:t>States </a:t>
            </a:r>
            <a:r>
              <a:rPr lang="en-US" sz="1600" dirty="0"/>
              <a:t>can collaborate </a:t>
            </a:r>
            <a:r>
              <a:rPr lang="en-US" sz="1600" dirty="0" smtClean="0"/>
              <a:t>and </a:t>
            </a:r>
            <a:r>
              <a:rPr lang="en-US" sz="1600" dirty="0"/>
              <a:t>develop plans on a multi-state </a:t>
            </a:r>
            <a:r>
              <a:rPr lang="en-US" sz="1600" dirty="0" smtClean="0"/>
              <a:t>basis</a:t>
            </a:r>
            <a:br>
              <a:rPr lang="en-US" sz="1600" dirty="0" smtClean="0"/>
            </a:br>
            <a:endParaRPr lang="en-US" sz="1600" dirty="0"/>
          </a:p>
          <a:p>
            <a:pPr>
              <a:defRPr/>
            </a:pPr>
            <a:r>
              <a:rPr lang="en-US" sz="1900" b="1" dirty="0"/>
              <a:t>Selection of </a:t>
            </a:r>
            <a:r>
              <a:rPr lang="en-US" sz="1900" b="1" dirty="0" smtClean="0"/>
              <a:t>measures  </a:t>
            </a:r>
            <a:endParaRPr lang="en-US" sz="1900" b="1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States will choose how to meet the goal through </a:t>
            </a:r>
            <a:r>
              <a:rPr lang="en-US" sz="1600" dirty="0" smtClean="0"/>
              <a:t>whatever</a:t>
            </a:r>
            <a:br>
              <a:rPr lang="en-US" sz="1600" dirty="0" smtClean="0"/>
            </a:br>
            <a:r>
              <a:rPr lang="en-US" sz="1600" dirty="0" smtClean="0"/>
              <a:t>collection </a:t>
            </a:r>
            <a:r>
              <a:rPr lang="en-US" sz="1600" dirty="0"/>
              <a:t>of measures reflects its particular circumstances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US" sz="1600" dirty="0"/>
              <a:t>policy objectives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State measures may impact and, in fact may be explicitly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designed </a:t>
            </a:r>
            <a:r>
              <a:rPr lang="en-US" sz="1600" dirty="0"/>
              <a:t>to reduce, CO</a:t>
            </a:r>
            <a:r>
              <a:rPr lang="en-US" sz="1600" baseline="-25000" dirty="0"/>
              <a:t>2</a:t>
            </a:r>
            <a:r>
              <a:rPr lang="en-US" sz="1600" dirty="0"/>
              <a:t> emissions from utilities on a regional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basis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EPA would support building off existing reduction programs </a:t>
            </a:r>
          </a:p>
          <a:p>
            <a:pPr>
              <a:defRPr/>
            </a:pPr>
            <a:endParaRPr lang="en-US" sz="1900" dirty="0"/>
          </a:p>
          <a:p>
            <a:pPr lvl="1" fontAlgn="auto">
              <a:spcAft>
                <a:spcPts val="0"/>
              </a:spcAft>
              <a:defRPr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0960" y="6356351"/>
            <a:ext cx="2057400" cy="365125"/>
          </a:xfrm>
        </p:spPr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112520" y="854075"/>
            <a:ext cx="757428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4770" y="5958346"/>
            <a:ext cx="3409780" cy="33855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http://www.epa.gov/cleanpowerplan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27" y="2819400"/>
            <a:ext cx="221377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221865"/>
            <a:ext cx="7218362" cy="68897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States Have Flexibility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89113" y="1649413"/>
          <a:ext cx="7699375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10156775" imgH="6989762" progId="Word.Document.12">
                  <p:embed/>
                </p:oleObj>
              </mc:Choice>
              <mc:Fallback>
                <p:oleObj name="Document" r:id="rId4" imgW="10156775" imgH="6989762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1649413"/>
                        <a:ext cx="7699375" cy="5299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71071-8034-4F63-8E11-A15436465B4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2520" y="1733876"/>
            <a:ext cx="677108" cy="4114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Carbon emissions from affected power plants in an example state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12520" y="838200"/>
            <a:ext cx="7597139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6988" y="910281"/>
            <a:ext cx="741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As an example, states could do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less in the early years, and more in the later years, as long as on average it meets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goal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495877"/>
            <a:ext cx="415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Timing of Power Plant Emission Reductions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53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493074"/>
            <a:ext cx="7037070" cy="660065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/>
              <a:t>When States </a:t>
            </a:r>
            <a:r>
              <a:rPr lang="en-US" sz="4000" b="1" dirty="0" smtClean="0"/>
              <a:t>Plan</a:t>
            </a:r>
            <a:r>
              <a:rPr lang="en-US" sz="4000" b="1" dirty="0"/>
              <a:t>, </a:t>
            </a:r>
            <a:r>
              <a:rPr lang="en-US" sz="4000" b="1" dirty="0" smtClean="0"/>
              <a:t>They Can…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7941"/>
            <a:ext cx="8134350" cy="538870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000" dirty="0" smtClean="0"/>
              <a:t>Look </a:t>
            </a:r>
            <a:r>
              <a:rPr lang="en-US" sz="2000" dirty="0"/>
              <a:t>broadly across the power sector for strategies that get </a:t>
            </a:r>
            <a:r>
              <a:rPr lang="en-US" sz="2000" dirty="0" smtClean="0"/>
              <a:t>reductions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Choose </a:t>
            </a:r>
            <a:r>
              <a:rPr lang="en-US" sz="2000" dirty="0"/>
              <a:t>to rely to varying </a:t>
            </a:r>
            <a:r>
              <a:rPr lang="en-US" sz="2000" dirty="0" smtClean="0"/>
              <a:t>degrees on measures that </a:t>
            </a:r>
            <a:r>
              <a:rPr lang="en-US" sz="2000" dirty="0"/>
              <a:t>EPA used to calculate the </a:t>
            </a:r>
            <a:r>
              <a:rPr lang="en-US" sz="2000" dirty="0" smtClean="0"/>
              <a:t>goal, or </a:t>
            </a:r>
            <a:r>
              <a:rPr lang="en-US" sz="2000" dirty="0"/>
              <a:t>on other measures that were not part of </a:t>
            </a:r>
            <a:r>
              <a:rPr lang="en-US" sz="2000" dirty="0" smtClean="0"/>
              <a:t>the state goal-setting analysis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Invest in existing energy efficiency programs or create new ones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Consider market trends toward improved energy efficiency and a greater reliance on lower carbon </a:t>
            </a:r>
            <a:r>
              <a:rPr lang="en-US" sz="2000" dirty="0" smtClean="0"/>
              <a:t>energy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Tap into investments already being made to upgrade aging </a:t>
            </a:r>
            <a:r>
              <a:rPr lang="en-US" sz="2000" dirty="0" smtClean="0"/>
              <a:t>infrastructure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Expand renewable energy capacity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Integrate </a:t>
            </a:r>
            <a:r>
              <a:rPr lang="en-US" sz="2000" dirty="0"/>
              <a:t>their plans into existing power sector planning </a:t>
            </a:r>
            <a:r>
              <a:rPr lang="en-US" sz="2000" dirty="0" smtClean="0"/>
              <a:t>processes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Design plans that use innovative, cost-effective regulatory </a:t>
            </a:r>
            <a:r>
              <a:rPr lang="en-US" sz="2000" dirty="0" smtClean="0"/>
              <a:t>strategies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Develop a state-only plan or collaborate with each other to develop plans on a multi-state </a:t>
            </a:r>
            <a:r>
              <a:rPr lang="en-US" sz="2000" dirty="0" smtClean="0"/>
              <a:t>basis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/>
              <a:t>Decide how to treat plants nearing the end of their useful life and how to help plants avoid “stranded </a:t>
            </a:r>
            <a:r>
              <a:rPr lang="en-US" sz="2000" dirty="0" smtClean="0"/>
              <a:t>investments”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112520" y="833124"/>
            <a:ext cx="7597141" cy="20952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3407" y="1162014"/>
          <a:ext cx="9053053" cy="61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51728" y="5143708"/>
            <a:ext cx="1323401" cy="802913"/>
            <a:chOff x="1863518" y="439797"/>
            <a:chExt cx="1514636" cy="586396"/>
          </a:xfrm>
        </p:grpSpPr>
        <p:sp>
          <p:nvSpPr>
            <p:cNvPr id="40" name="Rounded Rectangle 39"/>
            <p:cNvSpPr/>
            <p:nvPr/>
          </p:nvSpPr>
          <p:spPr>
            <a:xfrm>
              <a:off x="1863518" y="439797"/>
              <a:ext cx="1514636" cy="5863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7"/>
            <p:cNvSpPr/>
            <p:nvPr/>
          </p:nvSpPr>
          <p:spPr>
            <a:xfrm>
              <a:off x="1892143" y="468422"/>
              <a:ext cx="1457386" cy="52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2016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 submits initial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multi-state plan </a:t>
              </a:r>
              <a:r>
                <a:rPr lang="en-US" sz="825" b="1" dirty="0">
                  <a:solidFill>
                    <a:schemeClr val="tx1"/>
                  </a:solidFill>
                </a:rPr>
                <a:t>and request for 2-year extension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93279" y="5233682"/>
            <a:ext cx="1289257" cy="567241"/>
            <a:chOff x="3524049" y="439797"/>
            <a:chExt cx="1412987" cy="586396"/>
          </a:xfrm>
        </p:grpSpPr>
        <p:sp>
          <p:nvSpPr>
            <p:cNvPr id="38" name="Rounded Rectangle 37"/>
            <p:cNvSpPr/>
            <p:nvPr/>
          </p:nvSpPr>
          <p:spPr>
            <a:xfrm>
              <a:off x="3524049" y="439797"/>
              <a:ext cx="1412987" cy="5863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9"/>
            <p:cNvSpPr/>
            <p:nvPr/>
          </p:nvSpPr>
          <p:spPr>
            <a:xfrm>
              <a:off x="3552674" y="477751"/>
              <a:ext cx="1355737" cy="52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EPA reviews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initial plan </a:t>
              </a:r>
              <a:r>
                <a:rPr lang="en-US" sz="825" b="1" dirty="0">
                  <a:solidFill>
                    <a:schemeClr val="tx1"/>
                  </a:solidFill>
                </a:rPr>
                <a:t>and determines if extension is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warranted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35077" y="5105621"/>
            <a:ext cx="1358104" cy="724566"/>
            <a:chOff x="5072070" y="439802"/>
            <a:chExt cx="1514636" cy="586396"/>
          </a:xfrm>
        </p:grpSpPr>
        <p:sp>
          <p:nvSpPr>
            <p:cNvPr id="34" name="Rounded Rectangle 33"/>
            <p:cNvSpPr/>
            <p:nvPr/>
          </p:nvSpPr>
          <p:spPr>
            <a:xfrm>
              <a:off x="5072070" y="439802"/>
              <a:ext cx="1514636" cy="5863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3"/>
            <p:cNvSpPr/>
            <p:nvPr/>
          </p:nvSpPr>
          <p:spPr>
            <a:xfrm>
              <a:off x="5100695" y="468427"/>
              <a:ext cx="1457386" cy="52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2017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 submits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progress report of plan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80063" y="5142929"/>
            <a:ext cx="1135977" cy="673935"/>
            <a:chOff x="5166974" y="399584"/>
            <a:chExt cx="1514636" cy="586396"/>
          </a:xfrm>
        </p:grpSpPr>
        <p:sp>
          <p:nvSpPr>
            <p:cNvPr id="45" name="Rounded Rectangle 44"/>
            <p:cNvSpPr/>
            <p:nvPr/>
          </p:nvSpPr>
          <p:spPr>
            <a:xfrm>
              <a:off x="5166974" y="399584"/>
              <a:ext cx="1514636" cy="5863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13"/>
            <p:cNvSpPr/>
            <p:nvPr/>
          </p:nvSpPr>
          <p:spPr>
            <a:xfrm>
              <a:off x="5172887" y="416085"/>
              <a:ext cx="1457386" cy="52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2018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States submits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multi-state plan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27091" y="1690468"/>
            <a:ext cx="2418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State submits Negative Declaration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2290" y="2628450"/>
            <a:ext cx="481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State submits complete </a:t>
            </a:r>
            <a:r>
              <a:rPr lang="en-US" sz="1200" b="1" dirty="0" smtClean="0"/>
              <a:t>implementation </a:t>
            </a:r>
            <a:r>
              <a:rPr lang="en-US" sz="1200" b="1" dirty="0"/>
              <a:t>Plan by June 30, 2016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9668" y="3600973"/>
            <a:ext cx="5444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State submits </a:t>
            </a:r>
            <a:r>
              <a:rPr lang="en-US" sz="1200" b="1" dirty="0" smtClean="0"/>
              <a:t>initial Plan </a:t>
            </a:r>
            <a:r>
              <a:rPr lang="en-US" sz="1200" b="1" dirty="0"/>
              <a:t>by June 30, 2016 and request 1-year extension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0249" y="4888047"/>
            <a:ext cx="756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State submits </a:t>
            </a:r>
            <a:r>
              <a:rPr lang="en-US" sz="1200" b="1" dirty="0" smtClean="0"/>
              <a:t>initial </a:t>
            </a:r>
            <a:r>
              <a:rPr lang="en-US" sz="1200" b="1" dirty="0"/>
              <a:t>m</a:t>
            </a:r>
            <a:r>
              <a:rPr lang="en-US" sz="1200" b="1" dirty="0" smtClean="0"/>
              <a:t>ulti-state </a:t>
            </a:r>
            <a:r>
              <a:rPr lang="en-US" sz="1200" b="1" dirty="0"/>
              <a:t>P</a:t>
            </a:r>
            <a:r>
              <a:rPr lang="en-US" sz="1200" b="1" dirty="0" smtClean="0"/>
              <a:t>lan </a:t>
            </a:r>
            <a:r>
              <a:rPr lang="en-US" sz="1200" b="1" dirty="0"/>
              <a:t>by June 30, 2016 and request 2-year extension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019668" y="1308444"/>
            <a:ext cx="0" cy="33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6700" y="1944382"/>
            <a:ext cx="913804" cy="3885805"/>
            <a:chOff x="128657" y="459080"/>
            <a:chExt cx="1218405" cy="7143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Rounded Rectangle 55"/>
            <p:cNvSpPr/>
            <p:nvPr/>
          </p:nvSpPr>
          <p:spPr>
            <a:xfrm>
              <a:off x="128657" y="459080"/>
              <a:ext cx="1218405" cy="7143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163528" y="493951"/>
              <a:ext cx="1148663" cy="6445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 smtClean="0">
                  <a:solidFill>
                    <a:schemeClr val="tx1"/>
                  </a:solidFill>
                </a:rPr>
                <a:t>Emission Guideline </a:t>
              </a:r>
              <a:r>
                <a:rPr lang="en-US" sz="825" b="1" dirty="0">
                  <a:solidFill>
                    <a:schemeClr val="tx1"/>
                  </a:solidFill>
                </a:rPr>
                <a:t>Promulgation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June 1, 2015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52704" y="1935811"/>
            <a:ext cx="1349585" cy="518169"/>
            <a:chOff x="869757" y="510065"/>
            <a:chExt cx="1463904" cy="690892"/>
          </a:xfrm>
        </p:grpSpPr>
        <p:sp>
          <p:nvSpPr>
            <p:cNvPr id="59" name="Rounded Rectangle 58"/>
            <p:cNvSpPr/>
            <p:nvPr/>
          </p:nvSpPr>
          <p:spPr>
            <a:xfrm>
              <a:off x="869757" y="510065"/>
              <a:ext cx="1463904" cy="6908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903484" y="543792"/>
              <a:ext cx="1396450" cy="62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2016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 submits n</a:t>
              </a:r>
              <a:r>
                <a:rPr lang="en-US" sz="825" b="1" dirty="0" smtClean="0">
                  <a:solidFill>
                    <a:schemeClr val="tx1"/>
                  </a:solidFill>
                </a:rPr>
                <a:t>egative declaration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68876" y="1912972"/>
            <a:ext cx="1279847" cy="518169"/>
            <a:chOff x="0" y="497539"/>
            <a:chExt cx="1237481" cy="6908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" name="Rounded Rectangle 61"/>
            <p:cNvSpPr/>
            <p:nvPr/>
          </p:nvSpPr>
          <p:spPr>
            <a:xfrm>
              <a:off x="0" y="497539"/>
              <a:ext cx="1237481" cy="69089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33727" y="531266"/>
              <a:ext cx="1170027" cy="6234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EPA publishes FR notice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55634" y="2892851"/>
            <a:ext cx="1350824" cy="517162"/>
            <a:chOff x="1555017" y="494993"/>
            <a:chExt cx="1366111" cy="689549"/>
          </a:xfrm>
        </p:grpSpPr>
        <p:sp>
          <p:nvSpPr>
            <p:cNvPr id="66" name="Rounded Rectangle 65"/>
            <p:cNvSpPr/>
            <p:nvPr/>
          </p:nvSpPr>
          <p:spPr>
            <a:xfrm>
              <a:off x="1555017" y="494993"/>
              <a:ext cx="1366111" cy="68954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 dirty="0"/>
            </a:p>
          </p:txBody>
        </p:sp>
        <p:sp>
          <p:nvSpPr>
            <p:cNvPr id="67" name="Rounded Rectangle 4"/>
            <p:cNvSpPr/>
            <p:nvPr/>
          </p:nvSpPr>
          <p:spPr>
            <a:xfrm>
              <a:off x="1588678" y="528654"/>
              <a:ext cx="1298789" cy="622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2016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 submits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plan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46115" y="3834674"/>
            <a:ext cx="1360343" cy="831395"/>
            <a:chOff x="1394753" y="572480"/>
            <a:chExt cx="2203227" cy="748918"/>
          </a:xfrm>
        </p:grpSpPr>
        <p:sp>
          <p:nvSpPr>
            <p:cNvPr id="76" name="Rounded Rectangle 75"/>
            <p:cNvSpPr/>
            <p:nvPr/>
          </p:nvSpPr>
          <p:spPr>
            <a:xfrm>
              <a:off x="1394753" y="572480"/>
              <a:ext cx="2203227" cy="7489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431312" y="609039"/>
              <a:ext cx="2130109" cy="67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2016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 submits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initial plan </a:t>
              </a:r>
              <a:r>
                <a:rPr lang="en-US" sz="825" b="1" dirty="0">
                  <a:solidFill>
                    <a:schemeClr val="tx1"/>
                  </a:solidFill>
                </a:rPr>
                <a:t>and request for 1-year extension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491936" y="3943336"/>
            <a:ext cx="1326626" cy="561689"/>
            <a:chOff x="3767176" y="567230"/>
            <a:chExt cx="1768834" cy="7489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Rounded Rectangle 78"/>
            <p:cNvSpPr/>
            <p:nvPr/>
          </p:nvSpPr>
          <p:spPr>
            <a:xfrm>
              <a:off x="3767176" y="567230"/>
              <a:ext cx="1768834" cy="748918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ounded Rectangle 4"/>
            <p:cNvSpPr/>
            <p:nvPr/>
          </p:nvSpPr>
          <p:spPr>
            <a:xfrm>
              <a:off x="3803735" y="603789"/>
              <a:ext cx="1695716" cy="6758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EPA reviews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initial plan </a:t>
              </a:r>
              <a:r>
                <a:rPr lang="en-US" sz="825" b="1" dirty="0">
                  <a:solidFill>
                    <a:schemeClr val="tx1"/>
                  </a:solidFill>
                </a:rPr>
                <a:t>and determines if extension is 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warranted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935077" y="3938261"/>
            <a:ext cx="1358104" cy="561689"/>
            <a:chOff x="5638726" y="567230"/>
            <a:chExt cx="1896081" cy="748918"/>
          </a:xfrm>
        </p:grpSpPr>
        <p:sp>
          <p:nvSpPr>
            <p:cNvPr id="82" name="Rounded Rectangle 81"/>
            <p:cNvSpPr/>
            <p:nvPr/>
          </p:nvSpPr>
          <p:spPr>
            <a:xfrm>
              <a:off x="5638726" y="567230"/>
              <a:ext cx="1896081" cy="7489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 dirty="0"/>
            </a:p>
          </p:txBody>
        </p:sp>
        <p:sp>
          <p:nvSpPr>
            <p:cNvPr id="83" name="Rounded Rectangle 4"/>
            <p:cNvSpPr/>
            <p:nvPr/>
          </p:nvSpPr>
          <p:spPr>
            <a:xfrm>
              <a:off x="5675285" y="603789"/>
              <a:ext cx="1822963" cy="67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by June 30, 2017</a:t>
              </a: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State submits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complete plan</a:t>
              </a:r>
              <a:endParaRPr lang="en-US" sz="825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3824938" y="1305431"/>
            <a:ext cx="0" cy="33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364983" y="1311443"/>
            <a:ext cx="0" cy="33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787719" y="1317455"/>
            <a:ext cx="0" cy="33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011940" y="1305419"/>
            <a:ext cx="0" cy="33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5592" y="1334763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85856" y="134077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455" y="242902"/>
            <a:ext cx="703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Proposed Implementation </a:t>
            </a:r>
            <a:r>
              <a:rPr lang="en-US" sz="3600" dirty="0" smtClean="0">
                <a:latin typeface="+mn-lt"/>
              </a:rPr>
              <a:t>Timeline*</a:t>
            </a:r>
            <a:endParaRPr lang="en-US" sz="3600" dirty="0">
              <a:latin typeface="+mn-lt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8161995" y="1950399"/>
            <a:ext cx="913804" cy="3885805"/>
            <a:chOff x="128657" y="459080"/>
            <a:chExt cx="1218405" cy="7143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6" name="Rounded Rectangle 105"/>
            <p:cNvSpPr/>
            <p:nvPr/>
          </p:nvSpPr>
          <p:spPr>
            <a:xfrm>
              <a:off x="128657" y="459080"/>
              <a:ext cx="1218405" cy="7143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ounded Rectangle 4"/>
            <p:cNvSpPr/>
            <p:nvPr/>
          </p:nvSpPr>
          <p:spPr>
            <a:xfrm>
              <a:off x="163528" y="493951"/>
              <a:ext cx="1148663" cy="6445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Compliance </a:t>
              </a:r>
              <a:r>
                <a:rPr lang="en-US" sz="825" b="1" dirty="0" smtClean="0">
                  <a:solidFill>
                    <a:schemeClr val="tx1"/>
                  </a:solidFill>
                </a:rPr>
                <a:t>period begins</a:t>
              </a:r>
              <a:endParaRPr lang="en-US" sz="825" b="1" dirty="0">
                <a:solidFill>
                  <a:schemeClr val="tx1"/>
                </a:solidFill>
              </a:endParaRPr>
            </a:p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274715" y="134679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2020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3968912" y="2876892"/>
            <a:ext cx="1308382" cy="608005"/>
            <a:chOff x="3136297" y="494993"/>
            <a:chExt cx="1513458" cy="6895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0" name="Rounded Rectangle 109"/>
            <p:cNvSpPr/>
            <p:nvPr/>
          </p:nvSpPr>
          <p:spPr>
            <a:xfrm>
              <a:off x="3136297" y="494993"/>
              <a:ext cx="1513458" cy="68954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1" name="Rounded Rectangle 4"/>
            <p:cNvSpPr/>
            <p:nvPr/>
          </p:nvSpPr>
          <p:spPr>
            <a:xfrm>
              <a:off x="3153822" y="528655"/>
              <a:ext cx="1446136" cy="62222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EPA reviews plan and publishes final decision  within 12 months on approval/disapproval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76086" y="3938262"/>
            <a:ext cx="1308382" cy="608005"/>
            <a:chOff x="3136297" y="494993"/>
            <a:chExt cx="1513458" cy="6895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3" name="Rounded Rectangle 112"/>
            <p:cNvSpPr/>
            <p:nvPr/>
          </p:nvSpPr>
          <p:spPr>
            <a:xfrm>
              <a:off x="3136297" y="494993"/>
              <a:ext cx="1513458" cy="68954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4" name="Rounded Rectangle 4"/>
            <p:cNvSpPr/>
            <p:nvPr/>
          </p:nvSpPr>
          <p:spPr>
            <a:xfrm>
              <a:off x="3153822" y="528655"/>
              <a:ext cx="1446136" cy="62222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EPA reviews plan and publishes final decision  within 12 months on approval/disapproval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812509" y="5170290"/>
            <a:ext cx="1308382" cy="608005"/>
            <a:chOff x="3136297" y="494993"/>
            <a:chExt cx="1513458" cy="6895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6" name="Rounded Rectangle 115"/>
            <p:cNvSpPr/>
            <p:nvPr/>
          </p:nvSpPr>
          <p:spPr>
            <a:xfrm>
              <a:off x="3136297" y="494993"/>
              <a:ext cx="1513458" cy="68954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7" name="Rounded Rectangle 4"/>
            <p:cNvSpPr/>
            <p:nvPr/>
          </p:nvSpPr>
          <p:spPr>
            <a:xfrm>
              <a:off x="3153822" y="528655"/>
              <a:ext cx="1446136" cy="62222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1433" tIns="31433" rIns="31433" bIns="31433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25" b="1" dirty="0">
                  <a:solidFill>
                    <a:schemeClr val="tx1"/>
                  </a:solidFill>
                </a:rPr>
                <a:t>EPA reviews plan and publishes final decision  within 12 months on approval/disapproval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135141" y="132388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71026" y="133953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2017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765953" y="1336524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2018</a:t>
            </a:r>
          </a:p>
        </p:txBody>
      </p:sp>
      <p:pic>
        <p:nvPicPr>
          <p:cNvPr id="68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4255" y="6414637"/>
            <a:ext cx="7478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*See Update</a:t>
            </a:r>
            <a:r>
              <a:rPr lang="en-US" sz="1000" dirty="0"/>
              <a:t>:  http://www2.epa.gov/carbon-pollution-standards/fact-sheet-clean-power-plan-carbon-pollution-standards-key-dates</a:t>
            </a:r>
          </a:p>
        </p:txBody>
      </p:sp>
    </p:spTree>
    <p:extLst>
      <p:ext uri="{BB962C8B-B14F-4D97-AF65-F5344CB8AC3E}">
        <p14:creationId xmlns:p14="http://schemas.microsoft.com/office/powerpoint/2010/main" val="23423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14" y="264439"/>
            <a:ext cx="7037070" cy="660065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latin typeface="+mn-lt"/>
              </a:rPr>
              <a:t>Actions since the proposal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74913"/>
            <a:ext cx="8001001" cy="5388701"/>
          </a:xfrm>
        </p:spPr>
        <p:txBody>
          <a:bodyPr>
            <a:noAutofit/>
          </a:bodyPr>
          <a:lstStyle/>
          <a:p>
            <a:r>
              <a:rPr lang="en-US" sz="2200" dirty="0" smtClean="0"/>
              <a:t>October </a:t>
            </a:r>
            <a:r>
              <a:rPr lang="en-US" sz="2200" dirty="0"/>
              <a:t>28, </a:t>
            </a:r>
            <a:r>
              <a:rPr lang="en-US" sz="2200" dirty="0" smtClean="0"/>
              <a:t>2014 - EPA </a:t>
            </a:r>
            <a:r>
              <a:rPr lang="en-US" sz="2200" dirty="0"/>
              <a:t>issued a </a:t>
            </a:r>
            <a:r>
              <a:rPr lang="en-US" sz="2200" b="1" u="sng" dirty="0" smtClean="0"/>
              <a:t>supplemental </a:t>
            </a:r>
            <a:r>
              <a:rPr lang="en-US" sz="2200" b="1" u="sng" dirty="0"/>
              <a:t>proposal</a:t>
            </a:r>
            <a:r>
              <a:rPr lang="en-US" sz="2200" dirty="0"/>
              <a:t> </a:t>
            </a:r>
            <a:r>
              <a:rPr lang="en-US" sz="2200" dirty="0" smtClean="0"/>
              <a:t>to its proposed CPP that sets </a:t>
            </a:r>
            <a:r>
              <a:rPr lang="en-US" sz="2200" dirty="0"/>
              <a:t>area-specific goals for Indian country and </a:t>
            </a:r>
            <a:r>
              <a:rPr lang="en-US" sz="2200" dirty="0" smtClean="0"/>
              <a:t>territories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/>
              <a:t>October 28, 2014 - EPA issued </a:t>
            </a:r>
            <a:r>
              <a:rPr lang="en-US" sz="2200" dirty="0" smtClean="0"/>
              <a:t>a Notice of Data Availability </a:t>
            </a:r>
            <a:r>
              <a:rPr lang="en-US" sz="2200" b="1" dirty="0" smtClean="0"/>
              <a:t>(</a:t>
            </a:r>
            <a:r>
              <a:rPr lang="en-US" sz="2200" b="1" u="sng" dirty="0" smtClean="0"/>
              <a:t>NODA)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related </a:t>
            </a:r>
            <a:r>
              <a:rPr lang="en-US" sz="2200" dirty="0"/>
              <a:t>to the proposed </a:t>
            </a:r>
            <a:r>
              <a:rPr lang="en-US" sz="2200" dirty="0" smtClean="0"/>
              <a:t>CPP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 smtClean="0"/>
              <a:t>November 6, 2014 – EPA issued a Technical Support Document </a:t>
            </a:r>
            <a:r>
              <a:rPr lang="en-US" sz="2200" b="1" dirty="0" smtClean="0"/>
              <a:t>(</a:t>
            </a:r>
            <a:r>
              <a:rPr lang="en-US" sz="2200" b="1" u="sng" dirty="0" smtClean="0"/>
              <a:t>TSD)</a:t>
            </a:r>
            <a:r>
              <a:rPr lang="en-US" sz="2200" dirty="0" smtClean="0"/>
              <a:t> on converting rate-to-mass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November 19, 2014 – </a:t>
            </a:r>
            <a:r>
              <a:rPr lang="en-US" sz="2200" dirty="0"/>
              <a:t>EPA issued </a:t>
            </a:r>
            <a:r>
              <a:rPr lang="en-US" sz="2200" dirty="0" smtClean="0"/>
              <a:t>second draft </a:t>
            </a:r>
            <a:br>
              <a:rPr lang="en-US" sz="2200" dirty="0" smtClean="0"/>
            </a:br>
            <a:r>
              <a:rPr lang="en-US" sz="2200" dirty="0" smtClean="0"/>
              <a:t>of </a:t>
            </a:r>
            <a:r>
              <a:rPr lang="en-US" sz="2200" i="1" dirty="0" smtClean="0"/>
              <a:t>Framework </a:t>
            </a:r>
            <a:r>
              <a:rPr lang="en-US" sz="2200" i="1" dirty="0"/>
              <a:t>for </a:t>
            </a:r>
            <a:r>
              <a:rPr lang="en-US" sz="2200" b="1" i="1" u="sng" dirty="0"/>
              <a:t>Assessing Biogenic Carbon Dioxide</a:t>
            </a:r>
            <a:r>
              <a:rPr lang="en-US" sz="2200" i="1" dirty="0"/>
              <a:t>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>for </a:t>
            </a:r>
            <a:r>
              <a:rPr lang="en-US" sz="2200" i="1" dirty="0"/>
              <a:t>Stationary </a:t>
            </a:r>
            <a:r>
              <a:rPr lang="en-US" sz="2200" i="1" dirty="0" smtClean="0"/>
              <a:t>Sources</a:t>
            </a:r>
            <a:r>
              <a:rPr lang="en-US" sz="2200" dirty="0" smtClean="0"/>
              <a:t> and associated memo from Janet McCabe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112520" y="833124"/>
            <a:ext cx="7597141" cy="20952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620" y="256272"/>
            <a:ext cx="7143750" cy="83408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During the comment period….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5246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The proposed </a:t>
            </a:r>
            <a:r>
              <a:rPr lang="en-US" sz="2400" dirty="0" smtClean="0"/>
              <a:t>rule and </a:t>
            </a:r>
            <a:r>
              <a:rPr lang="en-US" sz="2400" dirty="0"/>
              <a:t>supporting technical information, are available online at: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www.epa.gov/cleanpowerplan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EPA </a:t>
            </a:r>
            <a:r>
              <a:rPr lang="en-US" sz="2400" dirty="0" smtClean="0"/>
              <a:t>held 4 </a:t>
            </a:r>
            <a:r>
              <a:rPr lang="en-US" sz="2400" dirty="0"/>
              <a:t>public </a:t>
            </a:r>
            <a:r>
              <a:rPr lang="en-US" sz="2400" dirty="0" smtClean="0"/>
              <a:t>hearings the week of July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 Denver</a:t>
            </a:r>
            <a:r>
              <a:rPr lang="en-US" sz="2400" dirty="0"/>
              <a:t>, </a:t>
            </a:r>
            <a:r>
              <a:rPr lang="en-US" sz="2400" dirty="0" smtClean="0"/>
              <a:t>Atlanta</a:t>
            </a:r>
            <a:r>
              <a:rPr lang="en-US" sz="2400" dirty="0"/>
              <a:t>, </a:t>
            </a:r>
            <a:r>
              <a:rPr lang="en-US" sz="2400" dirty="0" smtClean="0"/>
              <a:t> Pittsburgh </a:t>
            </a:r>
            <a:r>
              <a:rPr lang="en-US" sz="2400" dirty="0"/>
              <a:t>and Washington, </a:t>
            </a:r>
            <a:r>
              <a:rPr lang="en-US" sz="2400" dirty="0" smtClean="0"/>
              <a:t>D.C. – over 2,700 people attended</a:t>
            </a:r>
          </a:p>
          <a:p>
            <a:endParaRPr lang="en-US" sz="2400" dirty="0" smtClean="0"/>
          </a:p>
          <a:p>
            <a:r>
              <a:rPr lang="en-US" sz="2400" dirty="0" smtClean="0"/>
              <a:t>Comments on the CPP proposed rule and NODA closed</a:t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rgbClr val="FF0000"/>
                </a:solidFill>
              </a:rPr>
              <a:t>December 1, 2014</a:t>
            </a:r>
            <a:r>
              <a:rPr lang="en-US" sz="2400" dirty="0" smtClean="0"/>
              <a:t>; almost </a:t>
            </a:r>
            <a:r>
              <a:rPr lang="en-US" sz="2400" b="1" u="sng" dirty="0" smtClean="0"/>
              <a:t>4 million</a:t>
            </a:r>
            <a:r>
              <a:rPr lang="en-US" sz="2400" b="1" dirty="0" smtClean="0"/>
              <a:t> </a:t>
            </a:r>
            <a:r>
              <a:rPr lang="en-US" sz="2400" dirty="0" smtClean="0"/>
              <a:t>comments received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Comments </a:t>
            </a:r>
            <a:r>
              <a:rPr lang="en-US" sz="2400" dirty="0"/>
              <a:t>on the </a:t>
            </a:r>
            <a:r>
              <a:rPr lang="en-US" sz="2400" dirty="0" smtClean="0"/>
              <a:t>proposal are identified </a:t>
            </a:r>
            <a:r>
              <a:rPr lang="en-US" sz="2400" dirty="0"/>
              <a:t>by Docket ID </a:t>
            </a:r>
            <a:r>
              <a:rPr lang="en-US" sz="2400" dirty="0" smtClean="0"/>
              <a:t>Number: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b="1" u="sng" dirty="0" smtClean="0">
                <a:solidFill>
                  <a:srgbClr val="FF0000"/>
                </a:solidFill>
              </a:rPr>
              <a:t>EPA-HQ-OAR-2013-0602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A1739-1B47-4947-AB2B-B42FE1C67BB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341620" y="894406"/>
            <a:ext cx="7597140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124" y="1124671"/>
            <a:ext cx="6858000" cy="2387600"/>
          </a:xfrm>
        </p:spPr>
        <p:txBody>
          <a:bodyPr/>
          <a:lstStyle/>
          <a:p>
            <a:r>
              <a:rPr lang="en-US" b="1" dirty="0" smtClean="0"/>
              <a:t>Questions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sz="2000" b="1" dirty="0"/>
              <a:t>m</a:t>
            </a:r>
            <a:r>
              <a:rPr lang="en-US" sz="2000" b="1" dirty="0" smtClean="0"/>
              <a:t>itchell.ken@epa.gov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632-E012-41A7-8491-95A56279A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19200"/>
            <a:ext cx="3884179" cy="3884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0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47800" y="365126"/>
            <a:ext cx="7067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Clean Air Act – A 40K Foot View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1990 Clean Air Act (CAA) Amendments are the most recent version of a law first passed in 1970 to clean up air pollution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Some CAA Accomplishments since 1970 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Six common air pollutants have decreased by more than 50%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Toxic air pollution from large industrial sources, such as chemical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plants, petroleum refineries, and paper mills have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been reduced by nearly 70%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cars are more than 90% cleaner and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even cleaner in the future, and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Most ozone-depleting chemical production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has ceased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same time… 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U.S. gross domestic product has tripled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consumption has increased by 50 percent, and</a:t>
            </a:r>
          </a:p>
          <a:p>
            <a:pPr lvl="1" eaLnBrk="1" hangingPunct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use has increased by almost 200 percent</a:t>
            </a:r>
          </a:p>
          <a:p>
            <a:pPr eaLnBrk="1" hangingPunct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5757D4-A183-4E15-867C-CED2EE6CB984}" type="slidenum">
              <a:rPr lang="en-US" smtClean="0">
                <a:latin typeface="Arial" charset="0"/>
              </a:rPr>
              <a:pPr/>
              <a:t>3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2218447" cy="2295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76225"/>
            <a:ext cx="1040756" cy="104075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88406" y="1331449"/>
            <a:ext cx="7594609" cy="14107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599A1-E8AF-48FE-A992-F5671CF0E9C6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20163"/>
            <a:ext cx="68580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Some Key Efforts Under the CAA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79525"/>
            <a:ext cx="7162800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Cleaning Up </a:t>
            </a:r>
            <a:r>
              <a:rPr lang="en-US" sz="2000" u="sng" dirty="0" smtClean="0"/>
              <a:t>Outdoor</a:t>
            </a:r>
            <a:r>
              <a:rPr lang="en-US" sz="2000" dirty="0" smtClean="0"/>
              <a:t> Air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NAAQS pollutants (e.g., </a:t>
            </a:r>
            <a:br>
              <a:rPr lang="en-US" sz="2000" dirty="0" smtClean="0"/>
            </a:br>
            <a:r>
              <a:rPr lang="en-US" sz="2000" dirty="0" smtClean="0"/>
              <a:t>Ozone, PM), Regional Haze, </a:t>
            </a:r>
            <a:br>
              <a:rPr lang="en-US" sz="2000" dirty="0" smtClean="0"/>
            </a:br>
            <a:r>
              <a:rPr lang="en-US" sz="2000" dirty="0" smtClean="0"/>
              <a:t>air toxics, acid </a:t>
            </a:r>
            <a:r>
              <a:rPr lang="en-US" sz="2000" dirty="0" smtClean="0"/>
              <a:t>rain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Cleaner vehicles, </a:t>
            </a:r>
            <a:br>
              <a:rPr lang="en-US" sz="2000" dirty="0" smtClean="0"/>
            </a:br>
            <a:r>
              <a:rPr lang="en-US" sz="2000" dirty="0" smtClean="0"/>
              <a:t>engines, and the fuels </a:t>
            </a:r>
            <a:br>
              <a:rPr lang="en-US" sz="2000" dirty="0" smtClean="0"/>
            </a:br>
            <a:r>
              <a:rPr lang="en-US" sz="2000" dirty="0" smtClean="0"/>
              <a:t>that power </a:t>
            </a:r>
            <a:r>
              <a:rPr lang="en-US" sz="2000" dirty="0" smtClean="0"/>
              <a:t>them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Addressing Climate </a:t>
            </a:r>
            <a:r>
              <a:rPr lang="en-US" sz="2000" b="1" dirty="0" smtClean="0">
                <a:solidFill>
                  <a:srgbClr val="FF0000"/>
                </a:solidFill>
              </a:rPr>
              <a:t>change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Protecting the stratospheric</a:t>
            </a:r>
            <a:br>
              <a:rPr lang="en-US" sz="2000" dirty="0" smtClean="0"/>
            </a:br>
            <a:r>
              <a:rPr lang="en-US" sz="2000" dirty="0" smtClean="0"/>
              <a:t>ozone layer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u="sng" dirty="0" smtClean="0"/>
              <a:t>Indoor</a:t>
            </a:r>
            <a:r>
              <a:rPr lang="en-US" sz="2000" dirty="0" smtClean="0"/>
              <a:t> air is also a focus of </a:t>
            </a:r>
            <a:r>
              <a:rPr lang="en-US" sz="2000" dirty="0" smtClean="0"/>
              <a:t>OAR</a:t>
            </a:r>
            <a:br>
              <a:rPr lang="en-US" sz="2000" dirty="0" smtClean="0"/>
            </a:br>
            <a:r>
              <a:rPr lang="en-US" sz="2000" dirty="0" smtClean="0"/>
              <a:t>efforts</a:t>
            </a:r>
            <a:r>
              <a:rPr lang="en-US" sz="2000" dirty="0" smtClean="0"/>
              <a:t>, but not explicitly addressed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 smtClean="0"/>
              <a:t>the CAA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6149" name="Picture 4" descr="air_illustration_SE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738" y="1600200"/>
            <a:ext cx="47466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063615" y="5389418"/>
            <a:ext cx="2819400" cy="200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700" dirty="0">
                <a:solidFill>
                  <a:srgbClr val="000000"/>
                </a:solidFill>
                <a:latin typeface="Times" pitchFamily="18" charset="0"/>
              </a:rPr>
              <a:t>Courtesy of Sustaining the Environment and Resources for Canadians</a:t>
            </a:r>
          </a:p>
        </p:txBody>
      </p:sp>
      <p:pic>
        <p:nvPicPr>
          <p:cNvPr id="7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76225"/>
            <a:ext cx="1040756" cy="104075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88406" y="1331449"/>
            <a:ext cx="7594609" cy="14107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47800" y="177147"/>
            <a:ext cx="7886700" cy="13255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CAA Chemicals of Focus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B42F5-F56E-4502-8B49-B24812179E14}" type="slidenum">
              <a:rPr lang="en-US" smtClean="0">
                <a:latin typeface="Arial" charset="0"/>
              </a:rPr>
              <a:pPr/>
              <a:t>5</a:t>
            </a:fld>
            <a:endParaRPr lang="en-US" dirty="0" smtClean="0"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7608483"/>
              </p:ext>
            </p:extLst>
          </p:nvPr>
        </p:nvGraphicFramePr>
        <p:xfrm>
          <a:off x="1447800" y="1359038"/>
          <a:ext cx="6172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545430"/>
            <a:ext cx="3371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*Indoor air pollutants are not formally regulated under the CAA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6267950" y="6291514"/>
            <a:ext cx="243739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Focus for Today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8415916">
            <a:off x="6803036" y="5302662"/>
            <a:ext cx="212106" cy="8583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650" y="276225"/>
            <a:ext cx="1040756" cy="104075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88406" y="1143000"/>
            <a:ext cx="7594609" cy="14107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76225"/>
            <a:ext cx="1040756" cy="104075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8406" y="554037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latin typeface="+mn-lt"/>
              </a:rPr>
              <a:t>U.S. GHG Pollution</a:t>
            </a:r>
            <a:endParaRPr lang="en-US" sz="42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" y="1417638"/>
            <a:ext cx="8686800" cy="51911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88406" y="1331449"/>
            <a:ext cx="7594609" cy="14107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5615" y="6353781"/>
            <a:ext cx="2057400" cy="365125"/>
          </a:xfrm>
        </p:spPr>
        <p:txBody>
          <a:bodyPr/>
          <a:lstStyle/>
          <a:p>
            <a:fld id="{8726B632-E012-41A7-8491-95A56279A375}" type="slidenum">
              <a:rPr lang="en-US" sz="1100" smtClean="0">
                <a:solidFill>
                  <a:schemeClr val="tx1"/>
                </a:solidFill>
              </a:rPr>
              <a:pPr/>
              <a:t>6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0" y="2286000"/>
            <a:ext cx="1204085" cy="1219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199" y="5257800"/>
            <a:ext cx="1447801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0772"/>
            <a:ext cx="603131" cy="365125"/>
          </a:xfrm>
          <a:prstGeom prst="rect">
            <a:avLst/>
          </a:prstGeom>
        </p:spPr>
        <p:txBody>
          <a:bodyPr/>
          <a:lstStyle/>
          <a:p>
            <a:pPr algn="l"/>
            <a:fld id="{095590E6-62A3-4D32-9776-4216EDDDB309}" type="slidenum">
              <a:rPr lang="en-US" smtClean="0">
                <a:latin typeface="+mj-lt"/>
              </a:rPr>
              <a:pPr algn="l"/>
              <a:t>7</a:t>
            </a:fld>
            <a:endParaRPr lang="en-US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133302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latin typeface="+mn-lt"/>
              </a:rPr>
              <a:t>Early Outreach Informed This Proposal</a:t>
            </a:r>
          </a:p>
        </p:txBody>
      </p:sp>
      <p:pic>
        <p:nvPicPr>
          <p:cNvPr id="7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1112520" y="838200"/>
            <a:ext cx="7580168" cy="1587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2" y="-550812"/>
            <a:ext cx="9083386" cy="7266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6760" y="-471055"/>
            <a:ext cx="9144000" cy="1461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-3502256" y="3707996"/>
            <a:ext cx="7772400" cy="137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827269" y="3070292"/>
            <a:ext cx="7772400" cy="151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" y="5688207"/>
            <a:ext cx="9144000" cy="1325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074186" y="-7264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latin typeface="+mn-lt"/>
              </a:rPr>
              <a:t>The U.S. Energy System – It’s Complicated!</a:t>
            </a:r>
          </a:p>
        </p:txBody>
      </p:sp>
      <p:pic>
        <p:nvPicPr>
          <p:cNvPr id="16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0" y="186437"/>
            <a:ext cx="960120" cy="96012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1133302" y="838200"/>
            <a:ext cx="6639098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ridge.jpg"/>
          <p:cNvPicPr>
            <a:picLocks noChangeAspect="1"/>
          </p:cNvPicPr>
          <p:nvPr/>
        </p:nvPicPr>
        <p:blipFill>
          <a:blip r:embed="rId3" cstate="print"/>
          <a:srcRect l="16667" t="14788" r="13889" b="18557"/>
          <a:stretch>
            <a:fillRect/>
          </a:stretch>
        </p:blipFill>
        <p:spPr>
          <a:xfrm>
            <a:off x="7086600" y="5028063"/>
            <a:ext cx="1905000" cy="686937"/>
          </a:xfrm>
          <a:prstGeom prst="rect">
            <a:avLst/>
          </a:prstGeom>
        </p:spPr>
      </p:pic>
      <p:pic>
        <p:nvPicPr>
          <p:cNvPr id="15" name="Picture 14" descr="Power plant icon.jpg"/>
          <p:cNvPicPr>
            <a:picLocks noChangeAspect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>
          <a:xfrm>
            <a:off x="7211786" y="1371600"/>
            <a:ext cx="1779814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242456"/>
            <a:ext cx="7162800" cy="7016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EPA Actions to Reduce Carbon Pollution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51815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Building a 21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r>
              <a:rPr lang="en-US" sz="2800" dirty="0" smtClean="0">
                <a:solidFill>
                  <a:schemeClr val="tx1"/>
                </a:solidFill>
              </a:rPr>
              <a:t> century transportation sector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Cutting energy waste in homes, businesses, and factories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educing methane</a:t>
            </a:r>
            <a:r>
              <a:rPr lang="en-US" sz="2800" dirty="0" smtClean="0"/>
              <a:t> and HFCs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Preparing the U.S. for the impacts of climate change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Helping lead international efforts to address global climate change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Reducing </a:t>
            </a:r>
            <a:r>
              <a:rPr lang="en-US" sz="2800" dirty="0"/>
              <a:t>carbon pollution from power </a:t>
            </a:r>
            <a:r>
              <a:rPr lang="en-US" sz="2800" dirty="0" smtClean="0"/>
              <a:t>plants (e.g., EPA’s “Clean Power Plan”)</a:t>
            </a:r>
            <a:endParaRPr lang="en-US" sz="2800" dirty="0"/>
          </a:p>
          <a:p>
            <a:endParaRPr lang="en-US" dirty="0">
              <a:solidFill>
                <a:srgbClr val="71717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 algn="l"/>
            <a:fld id="{095590E6-62A3-4D32-9776-4216EDDDB3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orbel" pitchFamily="34" charset="0"/>
              </a:rPr>
              <a:pPr algn="l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orbel" pitchFamily="34" charset="0"/>
            </a:endParaRPr>
          </a:p>
        </p:txBody>
      </p:sp>
      <p:pic>
        <p:nvPicPr>
          <p:cNvPr id="10" name="Picture 9" descr="other GH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4114800"/>
            <a:ext cx="1600200" cy="953453"/>
          </a:xfrm>
          <a:prstGeom prst="rect">
            <a:avLst/>
          </a:prstGeom>
        </p:spPr>
      </p:pic>
      <p:pic>
        <p:nvPicPr>
          <p:cNvPr id="11" name="Picture 10" descr="Transportation icon.jpg"/>
          <p:cNvPicPr>
            <a:picLocks noChangeAspect="1"/>
          </p:cNvPicPr>
          <p:nvPr/>
        </p:nvPicPr>
        <p:blipFill>
          <a:blip r:embed="rId6" cstate="print"/>
          <a:srcRect t="14035"/>
          <a:stretch>
            <a:fillRect/>
          </a:stretch>
        </p:blipFill>
        <p:spPr>
          <a:xfrm>
            <a:off x="7109926" y="2438400"/>
            <a:ext cx="1881674" cy="762000"/>
          </a:xfrm>
          <a:prstGeom prst="rect">
            <a:avLst/>
          </a:prstGeom>
        </p:spPr>
      </p:pic>
      <p:pic>
        <p:nvPicPr>
          <p:cNvPr id="13" name="Picture 12" descr="energy icon.jpg"/>
          <p:cNvPicPr>
            <a:picLocks noChangeAspect="1"/>
          </p:cNvPicPr>
          <p:nvPr/>
        </p:nvPicPr>
        <p:blipFill>
          <a:blip r:embed="rId7" cstate="print"/>
          <a:srcRect t="6504"/>
          <a:stretch>
            <a:fillRect/>
          </a:stretch>
        </p:blipFill>
        <p:spPr>
          <a:xfrm>
            <a:off x="7170753" y="3200401"/>
            <a:ext cx="1820847" cy="914399"/>
          </a:xfrm>
          <a:prstGeom prst="rect">
            <a:avLst/>
          </a:prstGeom>
        </p:spPr>
      </p:pic>
      <p:pic>
        <p:nvPicPr>
          <p:cNvPr id="14" name="Picture 13" descr="internatio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69480" y="5791200"/>
            <a:ext cx="1722120" cy="990600"/>
          </a:xfrm>
          <a:prstGeom prst="rect">
            <a:avLst/>
          </a:prstGeom>
        </p:spPr>
      </p:pic>
      <p:pic>
        <p:nvPicPr>
          <p:cNvPr id="18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V="1">
            <a:off x="1112520" y="822326"/>
            <a:ext cx="7574280" cy="3174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4491"/>
            <a:ext cx="7086600" cy="9723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Mobile 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16803"/>
            <a:ext cx="8305800" cy="50260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/>
              <a:t>Increasing fuel efficiency, reducing GHG emissions….</a:t>
            </a:r>
            <a:br>
              <a:rPr lang="en-US" sz="2000" i="1" dirty="0" smtClean="0"/>
            </a:br>
            <a:endParaRPr lang="en-US" sz="2000" i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EPA </a:t>
            </a:r>
            <a:r>
              <a:rPr lang="en-US" sz="2000" dirty="0"/>
              <a:t>and the National Highway Traffic Safety Administration (NHTSA) are taking coordinated steps to enable the production of a new generation of clean vehicles, through reduced greenhouse gas (GHG) emissions and improved fuel use from on-road vehicles and engines, from the smallest cars to the largest </a:t>
            </a:r>
            <a:r>
              <a:rPr lang="en-US" sz="2000" dirty="0" smtClean="0"/>
              <a:t>trucks; for example….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 Final rule (issued 8/28/2012) – Extends passenger vehicle program to model year 2017 through 2025 (</a:t>
            </a:r>
            <a:r>
              <a:rPr lang="en-US" sz="1600" b="1" dirty="0" smtClean="0">
                <a:solidFill>
                  <a:srgbClr val="00B0F0"/>
                </a:solidFill>
              </a:rPr>
              <a:t>average 163 grams CO</a:t>
            </a:r>
            <a:r>
              <a:rPr lang="en-US" sz="1600" b="1" baseline="-25000" dirty="0" smtClean="0">
                <a:solidFill>
                  <a:srgbClr val="00B0F0"/>
                </a:solidFill>
              </a:rPr>
              <a:t>2</a:t>
            </a:r>
            <a:r>
              <a:rPr lang="en-US" sz="1600" b="1" dirty="0" smtClean="0">
                <a:solidFill>
                  <a:srgbClr val="00B0F0"/>
                </a:solidFill>
              </a:rPr>
              <a:t> per mile, 54.5 mpg in model year 2025)</a:t>
            </a:r>
            <a:br>
              <a:rPr lang="en-US" sz="1600" b="1" dirty="0" smtClean="0">
                <a:solidFill>
                  <a:srgbClr val="00B0F0"/>
                </a:solidFill>
              </a:rPr>
            </a:br>
            <a:endParaRPr lang="en-US" sz="1600" b="1" dirty="0" smtClean="0">
              <a:solidFill>
                <a:srgbClr val="00B0F0"/>
              </a:solidFill>
            </a:endParaRPr>
          </a:p>
          <a:p>
            <a:r>
              <a:rPr lang="en-US" sz="2000" dirty="0" smtClean="0"/>
              <a:t>Energy Independence </a:t>
            </a:r>
            <a:r>
              <a:rPr lang="en-US" sz="2000" dirty="0"/>
              <a:t>and Security </a:t>
            </a:r>
            <a:r>
              <a:rPr lang="en-US" sz="2000" dirty="0" smtClean="0"/>
              <a:t>Act </a:t>
            </a:r>
            <a:br>
              <a:rPr lang="en-US" sz="2000" dirty="0" smtClean="0"/>
            </a:br>
            <a:r>
              <a:rPr lang="en-US" sz="2000" dirty="0" smtClean="0"/>
              <a:t>requires a significant </a:t>
            </a:r>
            <a:r>
              <a:rPr lang="en-US" sz="2000" dirty="0"/>
              <a:t>increase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renewable </a:t>
            </a:r>
            <a:r>
              <a:rPr lang="en-US" sz="2000" dirty="0"/>
              <a:t>fuels to displace petroleum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consumption </a:t>
            </a:r>
            <a:endParaRPr lang="en-US" sz="2000" dirty="0"/>
          </a:p>
          <a:p>
            <a:pPr lvl="1"/>
            <a:r>
              <a:rPr lang="en-US" sz="1600" dirty="0" smtClean="0"/>
              <a:t>36 </a:t>
            </a:r>
            <a:r>
              <a:rPr lang="en-US" sz="1600" dirty="0"/>
              <a:t>billion gallons by </a:t>
            </a:r>
            <a:r>
              <a:rPr lang="en-US" sz="1600" dirty="0" smtClean="0"/>
              <a:t>2022</a:t>
            </a:r>
          </a:p>
          <a:p>
            <a:pPr lvl="1"/>
            <a:r>
              <a:rPr lang="en-US" sz="1600" dirty="0" smtClean="0"/>
              <a:t>Requires </a:t>
            </a:r>
            <a:r>
              <a:rPr lang="en-US" sz="1600" dirty="0"/>
              <a:t>GHG lifecycle analysis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6146" name="Picture 2" descr="http://www.epa.gov/fueleconomy/420f06069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691" y="4130099"/>
            <a:ext cx="3794033" cy="22193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9" name="Picture 2" descr="http://www.epa.gov/productreview/seal-logo/files/epa_seal_med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"/>
            <a:ext cx="960120" cy="96012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112520" y="822326"/>
            <a:ext cx="7574280" cy="31749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1424" y="6017797"/>
            <a:ext cx="237584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99"/>
                </a:solidFill>
              </a:rPr>
              <a:t>http://www.epa.gov/otaq</a:t>
            </a:r>
            <a:endParaRPr lang="en-US" sz="16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56914</TotalTime>
  <Words>1119</Words>
  <Application>Microsoft Office PowerPoint</Application>
  <PresentationFormat>On-screen Show (4:3)</PresentationFormat>
  <Paragraphs>323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Corbel</vt:lpstr>
      <vt:lpstr>Courier New</vt:lpstr>
      <vt:lpstr>Symbol</vt:lpstr>
      <vt:lpstr>Times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The Clean Air Act – A 40K Foot View</vt:lpstr>
      <vt:lpstr>Some Key Efforts Under the CAA</vt:lpstr>
      <vt:lpstr>CAA Chemicals of Focus</vt:lpstr>
      <vt:lpstr>PowerPoint Presentation</vt:lpstr>
      <vt:lpstr>PowerPoint Presentation</vt:lpstr>
      <vt:lpstr>EPA Actions to Reduce Carbon Pollution</vt:lpstr>
      <vt:lpstr>Mobile Sources</vt:lpstr>
      <vt:lpstr>Addressing Methane</vt:lpstr>
      <vt:lpstr>Mitigation – Multiple Voluntary/Partnership Programs</vt:lpstr>
      <vt:lpstr>GHG NSPS Requirements for Fossil Fuel-Fired Power Plants</vt:lpstr>
      <vt:lpstr>GHG NSPS Requirements for Fossil Fuel-Fired Power Plants</vt:lpstr>
      <vt:lpstr>PowerPoint Presentation</vt:lpstr>
      <vt:lpstr>PowerPoint Presentation</vt:lpstr>
      <vt:lpstr>Summary - 111(d) Existing Power Plant Proposal</vt:lpstr>
      <vt:lpstr>Other Benefits</vt:lpstr>
      <vt:lpstr>After Proposal, Coal &amp; Natural Gas Remain Leading Sources of Electricity Generation</vt:lpstr>
      <vt:lpstr>Background:  Clean Air Act Section 111(d) Best System of Emission Reduction</vt:lpstr>
      <vt:lpstr>EPA Establishes a Goal for Every State</vt:lpstr>
      <vt:lpstr>PowerPoint Presentation</vt:lpstr>
      <vt:lpstr>Flexibilities Available To States</vt:lpstr>
      <vt:lpstr>States Have Flexibility</vt:lpstr>
      <vt:lpstr>When States Plan, They Can… </vt:lpstr>
      <vt:lpstr>PowerPoint Presentation</vt:lpstr>
      <vt:lpstr>Actions since the proposal</vt:lpstr>
      <vt:lpstr>During the comment period….</vt:lpstr>
      <vt:lpstr>Questions? mitchell.ken@epa.gov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ahackel</dc:creator>
  <cp:lastModifiedBy>Mitchell, Ken</cp:lastModifiedBy>
  <cp:revision>2331</cp:revision>
  <cp:lastPrinted>2014-09-30T18:42:06Z</cp:lastPrinted>
  <dcterms:created xsi:type="dcterms:W3CDTF">2011-10-20T12:36:13Z</dcterms:created>
  <dcterms:modified xsi:type="dcterms:W3CDTF">2015-03-03T21:56:37Z</dcterms:modified>
</cp:coreProperties>
</file>